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3"/>
  </p:notesMasterIdLst>
  <p:sldIdLst>
    <p:sldId id="256" r:id="rId2"/>
    <p:sldId id="257" r:id="rId3"/>
    <p:sldId id="258" r:id="rId4"/>
    <p:sldId id="259" r:id="rId5"/>
    <p:sldId id="348" r:id="rId6"/>
    <p:sldId id="260" r:id="rId7"/>
    <p:sldId id="261" r:id="rId8"/>
    <p:sldId id="262" r:id="rId9"/>
    <p:sldId id="263" r:id="rId10"/>
    <p:sldId id="264" r:id="rId11"/>
    <p:sldId id="365" r:id="rId12"/>
    <p:sldId id="366" r:id="rId13"/>
    <p:sldId id="367" r:id="rId14"/>
    <p:sldId id="265" r:id="rId15"/>
    <p:sldId id="280" r:id="rId16"/>
    <p:sldId id="277" r:id="rId17"/>
    <p:sldId id="283" r:id="rId18"/>
    <p:sldId id="357" r:id="rId19"/>
    <p:sldId id="284" r:id="rId20"/>
    <p:sldId id="285" r:id="rId21"/>
    <p:sldId id="286" r:id="rId22"/>
    <p:sldId id="287" r:id="rId23"/>
    <p:sldId id="288" r:id="rId24"/>
    <p:sldId id="289" r:id="rId25"/>
    <p:sldId id="334" r:id="rId26"/>
    <p:sldId id="335" r:id="rId27"/>
    <p:sldId id="338" r:id="rId28"/>
    <p:sldId id="337" r:id="rId29"/>
    <p:sldId id="290" r:id="rId30"/>
    <p:sldId id="339" r:id="rId31"/>
    <p:sldId id="340" r:id="rId32"/>
    <p:sldId id="341" r:id="rId33"/>
    <p:sldId id="342" r:id="rId34"/>
    <p:sldId id="359" r:id="rId35"/>
    <p:sldId id="360" r:id="rId36"/>
    <p:sldId id="291" r:id="rId37"/>
    <p:sldId id="292" r:id="rId38"/>
    <p:sldId id="351" r:id="rId39"/>
    <p:sldId id="330" r:id="rId40"/>
    <p:sldId id="331" r:id="rId41"/>
    <p:sldId id="332" r:id="rId42"/>
    <p:sldId id="353" r:id="rId43"/>
    <p:sldId id="354" r:id="rId44"/>
    <p:sldId id="355" r:id="rId45"/>
    <p:sldId id="333" r:id="rId46"/>
    <p:sldId id="293" r:id="rId47"/>
    <p:sldId id="298" r:id="rId48"/>
    <p:sldId id="299" r:id="rId49"/>
    <p:sldId id="300" r:id="rId50"/>
    <p:sldId id="352" r:id="rId51"/>
    <p:sldId id="313" r:id="rId52"/>
    <p:sldId id="301" r:id="rId53"/>
    <p:sldId id="302" r:id="rId54"/>
    <p:sldId id="303" r:id="rId55"/>
    <p:sldId id="305" r:id="rId56"/>
    <p:sldId id="304" r:id="rId57"/>
    <p:sldId id="306" r:id="rId58"/>
    <p:sldId id="307" r:id="rId59"/>
    <p:sldId id="309" r:id="rId60"/>
    <p:sldId id="308" r:id="rId61"/>
    <p:sldId id="297" r:id="rId62"/>
    <p:sldId id="346" r:id="rId63"/>
    <p:sldId id="347" r:id="rId64"/>
    <p:sldId id="314" r:id="rId65"/>
    <p:sldId id="295" r:id="rId66"/>
    <p:sldId id="296" r:id="rId67"/>
    <p:sldId id="358" r:id="rId68"/>
    <p:sldId id="316" r:id="rId69"/>
    <p:sldId id="319" r:id="rId70"/>
    <p:sldId id="361" r:id="rId71"/>
    <p:sldId id="270" r:id="rId72"/>
    <p:sldId id="364" r:id="rId73"/>
    <p:sldId id="363" r:id="rId74"/>
    <p:sldId id="362" r:id="rId75"/>
    <p:sldId id="317" r:id="rId76"/>
    <p:sldId id="318" r:id="rId77"/>
    <p:sldId id="310" r:id="rId78"/>
    <p:sldId id="324" r:id="rId79"/>
    <p:sldId id="320" r:id="rId80"/>
    <p:sldId id="356" r:id="rId81"/>
    <p:sldId id="321" r:id="rId82"/>
    <p:sldId id="322" r:id="rId83"/>
    <p:sldId id="323" r:id="rId84"/>
    <p:sldId id="268" r:id="rId85"/>
    <p:sldId id="329" r:id="rId86"/>
    <p:sldId id="325" r:id="rId87"/>
    <p:sldId id="326" r:id="rId88"/>
    <p:sldId id="368" r:id="rId89"/>
    <p:sldId id="328" r:id="rId90"/>
    <p:sldId id="275" r:id="rId91"/>
    <p:sldId id="350" r:id="rId92"/>
  </p:sldIdLst>
  <p:sldSz cx="18288000" cy="10287000"/>
  <p:notesSz cx="6858000" cy="9144000"/>
  <p:embeddedFontLst>
    <p:embeddedFont>
      <p:font typeface="Calibri" panose="020F0502020204030204" pitchFamily="34" charset="0"/>
      <p:regular r:id="rId94"/>
      <p:bold r:id="rId95"/>
      <p:italic r:id="rId96"/>
      <p:boldItalic r:id="rId97"/>
    </p:embeddedFont>
    <p:embeddedFont>
      <p:font typeface="Cambria Math" panose="02040503050406030204" pitchFamily="18" charset="0"/>
      <p:regular r:id="rId98"/>
    </p:embeddedFont>
    <p:embeddedFont>
      <p:font typeface="Consolas" panose="020B0609020204030204" pitchFamily="49" charset="0"/>
      <p:regular r:id="rId99"/>
      <p:bold r:id="rId100"/>
      <p:italic r:id="rId101"/>
      <p:boldItalic r:id="rId102"/>
    </p:embeddedFont>
    <p:embeddedFont>
      <p:font typeface="Gidole" panose="020B0604020202020204" charset="0"/>
      <p:regular r:id="rId103"/>
    </p:embeddedFont>
    <p:embeddedFont>
      <p:font typeface="Impact" panose="020B0806030902050204" pitchFamily="34" charset="0"/>
      <p:regular r:id="rId104"/>
    </p:embeddedFont>
    <p:embeddedFont>
      <p:font typeface="League Spartan" panose="020B0604020202020204" charset="0"/>
      <p:regular r:id="rId105"/>
    </p:embeddedFont>
    <p:embeddedFont>
      <p:font typeface="Open Sans Extra Bold" panose="020B0604020202020204" charset="0"/>
      <p:regular r:id="rId106"/>
    </p:embeddedFont>
    <p:embeddedFont>
      <p:font typeface="Roboto Mono" panose="00000009000000000000" pitchFamily="49" charset="0"/>
      <p:regular r:id="rId107"/>
      <p:bold r:id="rId108"/>
      <p:italic r:id="rId109"/>
      <p:boldItalic r:id="rId1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Lst>
        </p14:section>
        <p14:section name="1. EDA in Excel" id="{D36BEA4A-749A-4790-8EF2-7F0913049DA3}">
          <p14:sldIdLst>
            <p14:sldId id="260"/>
            <p14:sldId id="261"/>
            <p14:sldId id="262"/>
            <p14:sldId id="263"/>
            <p14:sldId id="264"/>
            <p14:sldId id="365"/>
            <p14:sldId id="366"/>
            <p14:sldId id="367"/>
            <p14:sldId id="265"/>
            <p14:sldId id="280"/>
            <p14:sldId id="277"/>
            <p14:sldId id="283"/>
            <p14:sldId id="357"/>
            <p14:sldId id="284"/>
            <p14:sldId id="285"/>
            <p14:sldId id="286"/>
            <p14:sldId id="287"/>
            <p14:sldId id="288"/>
            <p14:sldId id="289"/>
            <p14:sldId id="334"/>
            <p14:sldId id="335"/>
            <p14:sldId id="338"/>
            <p14:sldId id="337"/>
            <p14:sldId id="290"/>
            <p14:sldId id="339"/>
            <p14:sldId id="340"/>
            <p14:sldId id="341"/>
            <p14:sldId id="342"/>
            <p14:sldId id="359"/>
            <p14:sldId id="360"/>
            <p14:sldId id="291"/>
            <p14:sldId id="292"/>
            <p14:sldId id="351"/>
            <p14:sldId id="330"/>
            <p14:sldId id="331"/>
            <p14:sldId id="332"/>
            <p14:sldId id="353"/>
            <p14:sldId id="354"/>
            <p14:sldId id="355"/>
            <p14:sldId id="333"/>
          </p14:sldIdLst>
        </p14:section>
        <p14:section name="2. Foundations of Inferential Statistics" id="{3CCE065B-7A43-4046-B801-1DF590334418}">
          <p14:sldIdLst>
            <p14:sldId id="293"/>
            <p14:sldId id="298"/>
            <p14:sldId id="299"/>
            <p14:sldId id="300"/>
            <p14:sldId id="352"/>
            <p14:sldId id="313"/>
            <p14:sldId id="301"/>
            <p14:sldId id="302"/>
            <p14:sldId id="303"/>
            <p14:sldId id="305"/>
            <p14:sldId id="304"/>
            <p14:sldId id="306"/>
            <p14:sldId id="307"/>
            <p14:sldId id="309"/>
            <p14:sldId id="308"/>
            <p14:sldId id="297"/>
            <p14:sldId id="346"/>
            <p14:sldId id="347"/>
            <p14:sldId id="314"/>
          </p14:sldIdLst>
        </p14:section>
        <p14:section name="3. t-tests for business impact" id="{4A105B42-97ED-4D16-9FCD-B81D11DB0110}">
          <p14:sldIdLst>
            <p14:sldId id="295"/>
            <p14:sldId id="296"/>
            <p14:sldId id="358"/>
            <p14:sldId id="316"/>
            <p14:sldId id="319"/>
            <p14:sldId id="361"/>
            <p14:sldId id="270"/>
            <p14:sldId id="364"/>
            <p14:sldId id="363"/>
            <p14:sldId id="362"/>
            <p14:sldId id="317"/>
            <p14:sldId id="318"/>
            <p14:sldId id="310"/>
            <p14:sldId id="324"/>
            <p14:sldId id="320"/>
            <p14:sldId id="356"/>
            <p14:sldId id="321"/>
            <p14:sldId id="322"/>
            <p14:sldId id="323"/>
            <p14:sldId id="268"/>
            <p14:sldId id="329"/>
          </p14:sldIdLst>
        </p14:section>
        <p14:section name="4. Conclusion" id="{A4138F31-BD73-4858-9C6C-68D5E4BFA6DB}">
          <p14:sldIdLst>
            <p14:sldId id="325"/>
            <p14:sldId id="326"/>
            <p14:sldId id="368"/>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9"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463" autoAdjust="0"/>
  </p:normalViewPr>
  <p:slideViewPr>
    <p:cSldViewPr>
      <p:cViewPr varScale="1">
        <p:scale>
          <a:sx n="62" d="100"/>
          <a:sy n="62" d="100"/>
        </p:scale>
        <p:origin x="1233" y="87"/>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font" Target="fonts/font1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0.fntdata"/><Relationship Id="rId108" Type="http://schemas.openxmlformats.org/officeDocument/2006/relationships/font" Target="fonts/font1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3.fntdata"/><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4.fntdata"/><Relationship Id="rId104"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7.fntdata"/><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7.fntdata"/><Relationship Id="rId105"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D6E8332-894C-498D-BE66-A552C178D0F2}">
      <dgm:prSet phldrT="[Text]" custT="1"/>
      <dgm:spPr/>
      <dgm:t>
        <a:bodyPr/>
        <a:lstStyle/>
        <a:p>
          <a:r>
            <a:rPr lang="en-US" sz="2400" b="1" dirty="0">
              <a:latin typeface="Gidole" panose="020B0604020202020204" charset="0"/>
            </a:rPr>
            <a:t>Variable</a:t>
          </a:r>
        </a:p>
      </dgm:t>
    </dgm:pt>
    <dgm:pt modelId="{E22DE74D-9F5D-4977-AFEF-ED93FEF2DC03}" type="parTrans" cxnId="{3C25439A-8DBA-449E-9A35-4EB712A65639}">
      <dgm:prSet/>
      <dgm:spPr/>
      <dgm:t>
        <a:bodyPr/>
        <a:lstStyle/>
        <a:p>
          <a:endParaRPr lang="en-US" b="1"/>
        </a:p>
      </dgm:t>
    </dgm:pt>
    <dgm:pt modelId="{E37E3425-5DA6-44CF-9592-6E6BB438E4D4}" type="sibTrans" cxnId="{3C25439A-8DBA-449E-9A35-4EB712A65639}">
      <dgm:prSet/>
      <dgm:spPr/>
      <dgm:t>
        <a:bodyPr/>
        <a:lstStyle/>
        <a:p>
          <a:endParaRPr lang="en-US" b="1"/>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DD3AFE16-7BB6-48DB-A5E8-E69618E9AFAA}" type="pres">
      <dgm:prSet presAssocID="{7D6E8332-894C-498D-BE66-A552C178D0F2}" presName="hierRoot1" presStyleCnt="0"/>
      <dgm:spPr/>
    </dgm:pt>
    <dgm:pt modelId="{43ED4F05-066E-4F03-BC28-D56FC9E1D425}" type="pres">
      <dgm:prSet presAssocID="{7D6E8332-894C-498D-BE66-A552C178D0F2}" presName="composite" presStyleCnt="0"/>
      <dgm:spPr/>
    </dgm:pt>
    <dgm:pt modelId="{1009AA9B-3FE2-4564-9EEB-23FC00AE6337}" type="pres">
      <dgm:prSet presAssocID="{7D6E8332-894C-498D-BE66-A552C178D0F2}" presName="image" presStyleLbl="node0" presStyleIdx="0" presStyleCnt="1"/>
      <dgm:spPr>
        <a:solidFill>
          <a:srgbClr val="CF3338"/>
        </a:solidFill>
      </dgm:spPr>
    </dgm:pt>
    <dgm:pt modelId="{20C9798A-B1DC-479F-9C7D-3750A9A28E41}" type="pres">
      <dgm:prSet presAssocID="{7D6E8332-894C-498D-BE66-A552C178D0F2}" presName="text" presStyleLbl="revTx" presStyleIdx="0" presStyleCnt="8">
        <dgm:presLayoutVars>
          <dgm:chPref val="3"/>
        </dgm:presLayoutVars>
      </dgm:prSet>
      <dgm:spPr/>
    </dgm:pt>
    <dgm:pt modelId="{1773EC32-616B-4C62-94D8-20C982BBEBDA}" type="pres">
      <dgm:prSet presAssocID="{7D6E8332-894C-498D-BE66-A552C178D0F2}" presName="hierChild2" presStyleCnt="0"/>
      <dgm:spPr/>
    </dgm:pt>
    <dgm:pt modelId="{87AAB2B1-5E1E-42B1-9615-E51F67470DB5}" type="pres">
      <dgm:prSet presAssocID="{942A7EA2-A3C0-405A-8B5A-7686B873A54F}" presName="Name10" presStyleLbl="parChTrans1D2" presStyleIdx="0" presStyleCnt="2"/>
      <dgm:spPr/>
    </dgm:pt>
    <dgm:pt modelId="{B880D4C6-4474-4950-BE6D-AAAE8A027B7E}" type="pres">
      <dgm:prSet presAssocID="{1C60E7D1-5A27-44F2-8AEB-B3A99780C8F4}" presName="hierRoot2" presStyleCnt="0"/>
      <dgm:spPr/>
    </dgm:pt>
    <dgm:pt modelId="{6DC7F60E-D4EE-450C-9B32-715A54F355DC}" type="pres">
      <dgm:prSet presAssocID="{1C60E7D1-5A27-44F2-8AEB-B3A99780C8F4}" presName="composite2" presStyleCnt="0"/>
      <dgm:spPr/>
    </dgm:pt>
    <dgm:pt modelId="{0EC82F2C-CA1B-4A34-AF62-64A49F0907A9}" type="pres">
      <dgm:prSet presAssocID="{1C60E7D1-5A27-44F2-8AEB-B3A99780C8F4}" presName="image2" presStyleLbl="node2" presStyleIdx="0" presStyleCnt="2"/>
      <dgm:spPr>
        <a:solidFill>
          <a:srgbClr val="CF3338"/>
        </a:solidFill>
      </dgm:spPr>
    </dgm:pt>
    <dgm:pt modelId="{A5450CFF-36D0-4CC0-850F-D5440B1D6428}" type="pres">
      <dgm:prSet presAssocID="{1C60E7D1-5A27-44F2-8AEB-B3A99780C8F4}" presName="text2" presStyleLbl="revTx" presStyleIdx="1" presStyleCnt="8">
        <dgm:presLayoutVars>
          <dgm:chPref val="3"/>
        </dgm:presLayoutVars>
      </dgm:prSet>
      <dgm:spPr/>
    </dgm:pt>
    <dgm:pt modelId="{39AFAC78-4C12-4417-B7AD-8F6E43A68236}" type="pres">
      <dgm:prSet presAssocID="{1C60E7D1-5A27-44F2-8AEB-B3A99780C8F4}" presName="hierChild3" presStyleCnt="0"/>
      <dgm:spPr/>
    </dgm:pt>
    <dgm:pt modelId="{DD48BDD3-FCF7-489F-9C6C-D974DAC24DC1}" type="pres">
      <dgm:prSet presAssocID="{D13CE648-3EEA-4F27-8B9C-E4324A244E0A}" presName="Name17" presStyleLbl="parChTrans1D3" presStyleIdx="0" presStyleCnt="5"/>
      <dgm:spPr/>
    </dgm:pt>
    <dgm:pt modelId="{D686DBDD-2DB6-4CB1-91B0-D630F8977E94}" type="pres">
      <dgm:prSet presAssocID="{7D130B0C-DE52-40B7-A466-0D620F0D6839}" presName="hierRoot3" presStyleCnt="0"/>
      <dgm:spPr/>
    </dgm:pt>
    <dgm:pt modelId="{983786A4-B326-47F2-9518-AAAFE7D53BFA}" type="pres">
      <dgm:prSet presAssocID="{7D130B0C-DE52-40B7-A466-0D620F0D6839}" presName="composite3" presStyleCnt="0"/>
      <dgm:spPr/>
    </dgm:pt>
    <dgm:pt modelId="{C1CF1683-1A9D-4D43-9406-72AFC8B9CC57}" type="pres">
      <dgm:prSet presAssocID="{7D130B0C-DE52-40B7-A466-0D620F0D6839}" presName="image3" presStyleLbl="node3" presStyleIdx="0" presStyleCnt="5"/>
      <dgm:spPr>
        <a:solidFill>
          <a:srgbClr val="CF3338"/>
        </a:solidFill>
      </dgm:spPr>
    </dgm:pt>
    <dgm:pt modelId="{A633EF57-7E8E-47CB-BCCD-198B0450C484}" type="pres">
      <dgm:prSet presAssocID="{7D130B0C-DE52-40B7-A466-0D620F0D6839}" presName="text3" presStyleLbl="revTx" presStyleIdx="2" presStyleCnt="8">
        <dgm:presLayoutVars>
          <dgm:chPref val="3"/>
        </dgm:presLayoutVars>
      </dgm:prSet>
      <dgm:spPr/>
    </dgm:pt>
    <dgm:pt modelId="{E9050D52-A09A-46A2-A662-DD988474C427}" type="pres">
      <dgm:prSet presAssocID="{7D130B0C-DE52-40B7-A466-0D620F0D6839}" presName="hierChild4" presStyleCnt="0"/>
      <dgm:spPr/>
    </dgm:pt>
    <dgm:pt modelId="{3C69A431-98CC-46BB-929E-D0E8031216C0}" type="pres">
      <dgm:prSet presAssocID="{06DAEF35-E9FB-4835-8D30-F22CB478997D}" presName="Name17" presStyleLbl="parChTrans1D3" presStyleIdx="1" presStyleCnt="5"/>
      <dgm:spPr/>
    </dgm:pt>
    <dgm:pt modelId="{CC742985-7923-42F6-9A71-09B28F796C8F}" type="pres">
      <dgm:prSet presAssocID="{DFE5E4D9-736A-413B-931A-494917B80B74}" presName="hierRoot3" presStyleCnt="0"/>
      <dgm:spPr/>
    </dgm:pt>
    <dgm:pt modelId="{430E7E1E-61DA-4D66-A6EA-D19D17ABA30D}" type="pres">
      <dgm:prSet presAssocID="{DFE5E4D9-736A-413B-931A-494917B80B74}" presName="composite3" presStyleCnt="0"/>
      <dgm:spPr/>
    </dgm:pt>
    <dgm:pt modelId="{75BE8E6F-2998-418F-AA21-610C3926C412}" type="pres">
      <dgm:prSet presAssocID="{DFE5E4D9-736A-413B-931A-494917B80B74}" presName="image3" presStyleLbl="node3" presStyleIdx="1" presStyleCnt="5"/>
      <dgm:spPr>
        <a:solidFill>
          <a:srgbClr val="CF3338"/>
        </a:solidFill>
      </dgm:spPr>
    </dgm:pt>
    <dgm:pt modelId="{B038DDFE-611D-40FB-BA13-F4D8F47376B4}" type="pres">
      <dgm:prSet presAssocID="{DFE5E4D9-736A-413B-931A-494917B80B74}" presName="text3" presStyleLbl="revTx" presStyleIdx="3" presStyleCnt="8">
        <dgm:presLayoutVars>
          <dgm:chPref val="3"/>
        </dgm:presLayoutVars>
      </dgm:prSet>
      <dgm:spPr/>
    </dgm:pt>
    <dgm:pt modelId="{40F964E4-8630-484D-95DA-4DD70879E592}" type="pres">
      <dgm:prSet presAssocID="{DFE5E4D9-736A-413B-931A-494917B80B74}" presName="hierChild4" presStyleCnt="0"/>
      <dgm:spPr/>
    </dgm:pt>
    <dgm:pt modelId="{AB86BE53-D5ED-41C9-A375-C077D0DDCA63}" type="pres">
      <dgm:prSet presAssocID="{9108D7F2-B99F-470A-9CD7-5ED5E0E0F56F}" presName="Name17" presStyleLbl="parChTrans1D3" presStyleIdx="2" presStyleCnt="5"/>
      <dgm:spPr/>
    </dgm:pt>
    <dgm:pt modelId="{91D8E3A7-500F-4710-9896-47550FE5ABDA}" type="pres">
      <dgm:prSet presAssocID="{95676DD3-9B70-4AAC-B17A-81761AFA61E2}" presName="hierRoot3" presStyleCnt="0"/>
      <dgm:spPr/>
    </dgm:pt>
    <dgm:pt modelId="{10B9FC02-61E8-4FD9-A284-9FB3F7148F92}" type="pres">
      <dgm:prSet presAssocID="{95676DD3-9B70-4AAC-B17A-81761AFA61E2}" presName="composite3" presStyleCnt="0"/>
      <dgm:spPr/>
    </dgm:pt>
    <dgm:pt modelId="{A97A5EC9-C14B-445C-BAC2-BDF992A5A4A0}" type="pres">
      <dgm:prSet presAssocID="{95676DD3-9B70-4AAC-B17A-81761AFA61E2}" presName="image3" presStyleLbl="node3" presStyleIdx="2" presStyleCnt="5"/>
      <dgm:spPr>
        <a:solidFill>
          <a:srgbClr val="CF3338"/>
        </a:solidFill>
      </dgm:spPr>
    </dgm:pt>
    <dgm:pt modelId="{6A47B8B8-BC79-482B-A529-8F0E9D2E7792}" type="pres">
      <dgm:prSet presAssocID="{95676DD3-9B70-4AAC-B17A-81761AFA61E2}" presName="text3" presStyleLbl="revTx" presStyleIdx="4" presStyleCnt="8">
        <dgm:presLayoutVars>
          <dgm:chPref val="3"/>
        </dgm:presLayoutVars>
      </dgm:prSet>
      <dgm:spPr/>
    </dgm:pt>
    <dgm:pt modelId="{256A125F-027F-4580-88E0-E4AD0F5707E9}" type="pres">
      <dgm:prSet presAssocID="{95676DD3-9B70-4AAC-B17A-81761AFA61E2}" presName="hierChild4" presStyleCnt="0"/>
      <dgm:spPr/>
    </dgm:pt>
    <dgm:pt modelId="{01681AD4-BC66-4B90-8F1C-9E59014C1CAF}" type="pres">
      <dgm:prSet presAssocID="{1B492B0F-D181-4B65-8955-1B4D5BE8DDAD}" presName="Name10" presStyleLbl="parChTrans1D2" presStyleIdx="1" presStyleCnt="2"/>
      <dgm:spPr/>
    </dgm:pt>
    <dgm:pt modelId="{34C43FA0-0E55-44D3-AC37-492CF630DAD3}" type="pres">
      <dgm:prSet presAssocID="{A405BD51-7647-45AF-8E20-21C93FFC951B}" presName="hierRoot2" presStyleCnt="0"/>
      <dgm:spPr/>
    </dgm:pt>
    <dgm:pt modelId="{7292A907-1A5E-4678-A37C-6992941AFEFA}" type="pres">
      <dgm:prSet presAssocID="{A405BD51-7647-45AF-8E20-21C93FFC951B}" presName="composite2" presStyleCnt="0"/>
      <dgm:spPr/>
    </dgm:pt>
    <dgm:pt modelId="{0D703642-B286-4FCF-919D-492CEAD1AAEF}" type="pres">
      <dgm:prSet presAssocID="{A405BD51-7647-45AF-8E20-21C93FFC951B}" presName="image2" presStyleLbl="node2" presStyleIdx="1" presStyleCnt="2"/>
      <dgm:spPr>
        <a:solidFill>
          <a:srgbClr val="CF3338"/>
        </a:solidFill>
      </dgm:spPr>
    </dgm:pt>
    <dgm:pt modelId="{756C595C-D459-4116-890C-0FCDF243A72B}" type="pres">
      <dgm:prSet presAssocID="{A405BD51-7647-45AF-8E20-21C93FFC951B}" presName="text2" presStyleLbl="revTx" presStyleIdx="5" presStyleCnt="8" custScaleX="147094" custLinFactNeighborX="30885" custLinFactNeighborY="-794">
        <dgm:presLayoutVars>
          <dgm:chPref val="3"/>
        </dgm:presLayoutVars>
      </dgm:prSet>
      <dgm:spPr/>
    </dgm:pt>
    <dgm:pt modelId="{BAC2D00C-6E57-48A3-A2F6-2F7BF386214D}" type="pres">
      <dgm:prSet presAssocID="{A405BD51-7647-45AF-8E20-21C93FFC951B}" presName="hierChild3" presStyleCnt="0"/>
      <dgm:spPr/>
    </dgm:pt>
    <dgm:pt modelId="{3A953E54-2270-4D8E-935F-27584BE104F5}" type="pres">
      <dgm:prSet presAssocID="{CABBD716-8F67-417F-988C-030A8E8866AE}" presName="Name17" presStyleLbl="parChTrans1D3" presStyleIdx="3" presStyleCnt="5"/>
      <dgm:spPr/>
    </dgm:pt>
    <dgm:pt modelId="{EE602BC8-F825-4AF7-8728-950C9C89B6A0}" type="pres">
      <dgm:prSet presAssocID="{C868788A-01CE-4199-86A3-203974468A9F}" presName="hierRoot3" presStyleCnt="0"/>
      <dgm:spPr/>
    </dgm:pt>
    <dgm:pt modelId="{D34508A8-30FE-4D88-8B41-D58459FEB0E2}" type="pres">
      <dgm:prSet presAssocID="{C868788A-01CE-4199-86A3-203974468A9F}" presName="composite3" presStyleCnt="0"/>
      <dgm:spPr/>
    </dgm:pt>
    <dgm:pt modelId="{29FF6941-A2F0-4F5E-A260-FA54E556977F}" type="pres">
      <dgm:prSet presAssocID="{C868788A-01CE-4199-86A3-203974468A9F}" presName="image3" presStyleLbl="node3" presStyleIdx="3" presStyleCnt="5"/>
      <dgm:spPr>
        <a:solidFill>
          <a:srgbClr val="CF3338"/>
        </a:solidFill>
      </dgm:spPr>
    </dgm:pt>
    <dgm:pt modelId="{E388EAB4-3EF5-4D27-86BD-F96C9F6C0A8A}" type="pres">
      <dgm:prSet presAssocID="{C868788A-01CE-4199-86A3-203974468A9F}" presName="text3" presStyleLbl="revTx" presStyleIdx="6" presStyleCnt="8">
        <dgm:presLayoutVars>
          <dgm:chPref val="3"/>
        </dgm:presLayoutVars>
      </dgm:prSet>
      <dgm:spPr/>
    </dgm:pt>
    <dgm:pt modelId="{E499A6F1-0ED1-4157-AE20-0277B09678E8}" type="pres">
      <dgm:prSet presAssocID="{C868788A-01CE-4199-86A3-203974468A9F}" presName="hierChild4" presStyleCnt="0"/>
      <dgm:spPr/>
    </dgm:pt>
    <dgm:pt modelId="{F1AA893D-5431-4427-81E4-1E5B15FDCDE1}" type="pres">
      <dgm:prSet presAssocID="{64ACA810-B33F-4A34-B93A-34ABA6548314}" presName="Name17" presStyleLbl="parChTrans1D3" presStyleIdx="4" presStyleCnt="5"/>
      <dgm:spPr/>
    </dgm:pt>
    <dgm:pt modelId="{8C89087B-6AE0-4786-80ED-8A031A3B724D}" type="pres">
      <dgm:prSet presAssocID="{ACD507E6-DF99-4D93-AA71-86AD14EDDA82}" presName="hierRoot3" presStyleCnt="0"/>
      <dgm:spPr/>
    </dgm:pt>
    <dgm:pt modelId="{1E88D508-9729-4A11-ADD1-DD51D57CDB4C}" type="pres">
      <dgm:prSet presAssocID="{ACD507E6-DF99-4D93-AA71-86AD14EDDA82}" presName="composite3" presStyleCnt="0"/>
      <dgm:spPr/>
    </dgm:pt>
    <dgm:pt modelId="{1AB78844-7EEA-4FFA-A269-1431E985F8E1}" type="pres">
      <dgm:prSet presAssocID="{ACD507E6-DF99-4D93-AA71-86AD14EDDA82}" presName="image3" presStyleLbl="node3" presStyleIdx="4" presStyleCnt="5"/>
      <dgm:spPr>
        <a:solidFill>
          <a:srgbClr val="CF3338"/>
        </a:solidFill>
      </dgm:spPr>
    </dgm:pt>
    <dgm:pt modelId="{B4988BA3-F9A8-4D7F-8FB4-1BF61A68E207}" type="pres">
      <dgm:prSet presAssocID="{ACD507E6-DF99-4D93-AA71-86AD14EDDA82}" presName="text3" presStyleLbl="revTx" presStyleIdx="7" presStyleCnt="8">
        <dgm:presLayoutVars>
          <dgm:chPref val="3"/>
        </dgm:presLayoutVars>
      </dgm:prSet>
      <dgm:spPr/>
    </dgm:pt>
    <dgm:pt modelId="{C3DF828B-A7E5-48A3-8E60-5718DA617EBC}" type="pres">
      <dgm:prSet presAssocID="{ACD507E6-DF99-4D93-AA71-86AD14EDDA82}" presName="hierChild4"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B778FC03-A781-4443-84FB-E7C14A004B38}" type="presOf" srcId="{7D6E8332-894C-498D-BE66-A552C178D0F2}" destId="{20C9798A-B1DC-479F-9C7D-3750A9A28E41}" srcOrd="0" destOrd="0" presId="urn:microsoft.com/office/officeart/2009/layout/CirclePictureHierarchy"/>
    <dgm:cxn modelId="{BDD0C905-8D59-40CC-9E44-8FB2D0A35A58}" type="presOf" srcId="{1C60E7D1-5A27-44F2-8AEB-B3A99780C8F4}" destId="{A5450CFF-36D0-4CC0-850F-D5440B1D6428}" srcOrd="0" destOrd="0" presId="urn:microsoft.com/office/officeart/2009/layout/CirclePictureHierarchy"/>
    <dgm:cxn modelId="{444B6A1A-0EC6-4444-86FD-BD8C0A0AB02D}" srcId="{A405BD51-7647-45AF-8E20-21C93FFC951B}" destId="{C868788A-01CE-4199-86A3-203974468A9F}" srcOrd="0" destOrd="0" parTransId="{CABBD716-8F67-417F-988C-030A8E8866AE}" sibTransId="{FCA2E8E2-95BE-4A04-B3B1-9BADB6D42B13}"/>
    <dgm:cxn modelId="{09F0DB2B-282E-4246-AA62-A41010B032FF}" type="presOf" srcId="{DFE5E4D9-736A-413B-931A-494917B80B74}" destId="{B038DDFE-611D-40FB-BA13-F4D8F47376B4}" srcOrd="0" destOrd="0" presId="urn:microsoft.com/office/officeart/2009/layout/CirclePictureHierarchy"/>
    <dgm:cxn modelId="{7106912C-28EB-485E-8FA3-50F5CA7875D5}" type="presOf" srcId="{D13CE648-3EEA-4F27-8B9C-E4324A244E0A}" destId="{DD48BDD3-FCF7-489F-9C6C-D974DAC24DC1}" srcOrd="0" destOrd="0" presId="urn:microsoft.com/office/officeart/2009/layout/CirclePictureHierarchy"/>
    <dgm:cxn modelId="{EAF79531-320C-47C2-9322-B9351D1188AB}" srcId="{7D6E8332-894C-498D-BE66-A552C178D0F2}" destId="{1C60E7D1-5A27-44F2-8AEB-B3A99780C8F4}" srcOrd="0" destOrd="0" parTransId="{942A7EA2-A3C0-405A-8B5A-7686B873A54F}" sibTransId="{E37433F6-B800-4E07-B57F-F6368CF71F6F}"/>
    <dgm:cxn modelId="{AC563C62-6707-445F-B342-C3604D399C01}" type="presOf" srcId="{64ACA810-B33F-4A34-B93A-34ABA6548314}" destId="{F1AA893D-5431-4427-81E4-1E5B15FDCDE1}"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6D7CC186-5286-4ABC-A022-8543B4A655A8}" type="presOf" srcId="{9108D7F2-B99F-470A-9CD7-5ED5E0E0F56F}" destId="{AB86BE53-D5ED-41C9-A375-C077D0DDCA63}" srcOrd="0" destOrd="0" presId="urn:microsoft.com/office/officeart/2009/layout/CirclePictureHierarchy"/>
    <dgm:cxn modelId="{62D4BB8A-EB3D-4C48-A79C-89743BF672B9}" type="presOf" srcId="{942A7EA2-A3C0-405A-8B5A-7686B873A54F}" destId="{87AAB2B1-5E1E-42B1-9615-E51F67470DB5}"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0132FA98-C7EE-40C7-B959-5F43F55D8F3C}" type="presOf" srcId="{ACD507E6-DF99-4D93-AA71-86AD14EDDA82}" destId="{B4988BA3-F9A8-4D7F-8FB4-1BF61A68E207}" srcOrd="0" destOrd="0" presId="urn:microsoft.com/office/officeart/2009/layout/CirclePictureHierarchy"/>
    <dgm:cxn modelId="{3C25439A-8DBA-449E-9A35-4EB712A65639}" srcId="{E5E962CB-877F-4A13-A575-40D08EA9DDD6}" destId="{7D6E8332-894C-498D-BE66-A552C178D0F2}" srcOrd="0" destOrd="0" parTransId="{E22DE74D-9F5D-4977-AFEF-ED93FEF2DC03}" sibTransId="{E37E3425-5DA6-44CF-9592-6E6BB438E4D4}"/>
    <dgm:cxn modelId="{AEBF3ABC-FA67-46BA-9816-1E10731BDE40}" type="presOf" srcId="{CABBD716-8F67-417F-988C-030A8E8866AE}" destId="{3A953E54-2270-4D8E-935F-27584BE104F5}" srcOrd="0" destOrd="0" presId="urn:microsoft.com/office/officeart/2009/layout/CirclePictureHierarchy"/>
    <dgm:cxn modelId="{8B14FDBC-0627-411C-81BF-79ADCC51540E}" type="presOf" srcId="{C868788A-01CE-4199-86A3-203974468A9F}" destId="{E388EAB4-3EF5-4D27-86BD-F96C9F6C0A8A}" srcOrd="0" destOrd="0" presId="urn:microsoft.com/office/officeart/2009/layout/CirclePictureHierarchy"/>
    <dgm:cxn modelId="{AA1C24BF-F580-4B3A-9359-A9422B539CDA}" type="presOf" srcId="{A405BD51-7647-45AF-8E20-21C93FFC951B}" destId="{756C595C-D459-4116-890C-0FCDF243A72B}" srcOrd="0" destOrd="0" presId="urn:microsoft.com/office/officeart/2009/layout/CirclePictureHierarchy"/>
    <dgm:cxn modelId="{27A9F3D6-D9B4-489B-A09F-5D0D81547623}" type="presOf" srcId="{06DAEF35-E9FB-4835-8D30-F22CB478997D}" destId="{3C69A431-98CC-46BB-929E-D0E8031216C0}"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F0AE58F3-2CC6-4E79-B5F5-4AA460843BFC}" type="presOf" srcId="{95676DD3-9B70-4AAC-B17A-81761AFA61E2}" destId="{6A47B8B8-BC79-482B-A529-8F0E9D2E7792}" srcOrd="0" destOrd="0" presId="urn:microsoft.com/office/officeart/2009/layout/CirclePictureHierarchy"/>
    <dgm:cxn modelId="{D1E98AF8-3E5D-4045-B694-E249A1B945E5}" type="presOf" srcId="{1B492B0F-D181-4B65-8955-1B4D5BE8DDAD}" destId="{01681AD4-BC66-4B90-8F1C-9E59014C1CAF}" srcOrd="0" destOrd="0" presId="urn:microsoft.com/office/officeart/2009/layout/CirclePictureHierarchy"/>
    <dgm:cxn modelId="{4CDB2CF9-067B-4C0C-86CA-AAF9E35DCCBD}" type="presOf" srcId="{7D130B0C-DE52-40B7-A466-0D620F0D6839}" destId="{A633EF57-7E8E-47CB-BCCD-198B0450C484}" srcOrd="0" destOrd="0" presId="urn:microsoft.com/office/officeart/2009/layout/CirclePictureHierarchy"/>
    <dgm:cxn modelId="{28476DFF-4487-4DAE-9C2E-77D6C4F274FE}" srcId="{7D6E8332-894C-498D-BE66-A552C178D0F2}" destId="{A405BD51-7647-45AF-8E20-21C93FFC951B}" srcOrd="1" destOrd="0" parTransId="{1B492B0F-D181-4B65-8955-1B4D5BE8DDAD}" sibTransId="{2E9EBE68-E77A-4C5C-A0BE-6788800B17A7}"/>
    <dgm:cxn modelId="{D2392141-F3AD-45FA-981E-3F926A8C621C}" type="presParOf" srcId="{0F5E97FF-6A27-4FB2-BA0F-DC9E9EC37468}" destId="{DD3AFE16-7BB6-48DB-A5E8-E69618E9AFAA}" srcOrd="0" destOrd="0" presId="urn:microsoft.com/office/officeart/2009/layout/CirclePictureHierarchy"/>
    <dgm:cxn modelId="{260D4C0E-D0CE-44B4-9B73-3942F825CBAB}" type="presParOf" srcId="{DD3AFE16-7BB6-48DB-A5E8-E69618E9AFAA}" destId="{43ED4F05-066E-4F03-BC28-D56FC9E1D425}" srcOrd="0" destOrd="0" presId="urn:microsoft.com/office/officeart/2009/layout/CirclePictureHierarchy"/>
    <dgm:cxn modelId="{B822E1F8-9CB2-4286-8DFF-93368E9742E1}" type="presParOf" srcId="{43ED4F05-066E-4F03-BC28-D56FC9E1D425}" destId="{1009AA9B-3FE2-4564-9EEB-23FC00AE6337}" srcOrd="0" destOrd="0" presId="urn:microsoft.com/office/officeart/2009/layout/CirclePictureHierarchy"/>
    <dgm:cxn modelId="{7FE9C4A7-0E9C-4057-BCE7-7B263F0E47A0}" type="presParOf" srcId="{43ED4F05-066E-4F03-BC28-D56FC9E1D425}" destId="{20C9798A-B1DC-479F-9C7D-3750A9A28E41}" srcOrd="1" destOrd="0" presId="urn:microsoft.com/office/officeart/2009/layout/CirclePictureHierarchy"/>
    <dgm:cxn modelId="{8DF65028-F9C4-4B8F-9C6D-1875B3CBBBC5}" type="presParOf" srcId="{DD3AFE16-7BB6-48DB-A5E8-E69618E9AFAA}" destId="{1773EC32-616B-4C62-94D8-20C982BBEBDA}" srcOrd="1" destOrd="0" presId="urn:microsoft.com/office/officeart/2009/layout/CirclePictureHierarchy"/>
    <dgm:cxn modelId="{666C81CA-2E2D-4613-AB80-F18B59DC5ABE}" type="presParOf" srcId="{1773EC32-616B-4C62-94D8-20C982BBEBDA}" destId="{87AAB2B1-5E1E-42B1-9615-E51F67470DB5}" srcOrd="0" destOrd="0" presId="urn:microsoft.com/office/officeart/2009/layout/CirclePictureHierarchy"/>
    <dgm:cxn modelId="{BE677BA8-2D57-4C10-A36C-E43BCD76E14B}" type="presParOf" srcId="{1773EC32-616B-4C62-94D8-20C982BBEBDA}" destId="{B880D4C6-4474-4950-BE6D-AAAE8A027B7E}" srcOrd="1" destOrd="0" presId="urn:microsoft.com/office/officeart/2009/layout/CirclePictureHierarchy"/>
    <dgm:cxn modelId="{0F4BFF01-CBDA-48D5-A867-AA65163E685B}" type="presParOf" srcId="{B880D4C6-4474-4950-BE6D-AAAE8A027B7E}" destId="{6DC7F60E-D4EE-450C-9B32-715A54F355DC}" srcOrd="0" destOrd="0" presId="urn:microsoft.com/office/officeart/2009/layout/CirclePictureHierarchy"/>
    <dgm:cxn modelId="{65BAE113-E860-4336-A206-B68EB5B651A5}" type="presParOf" srcId="{6DC7F60E-D4EE-450C-9B32-715A54F355DC}" destId="{0EC82F2C-CA1B-4A34-AF62-64A49F0907A9}" srcOrd="0" destOrd="0" presId="urn:microsoft.com/office/officeart/2009/layout/CirclePictureHierarchy"/>
    <dgm:cxn modelId="{9233CBAC-E07C-4680-8B06-62DB86D387ED}" type="presParOf" srcId="{6DC7F60E-D4EE-450C-9B32-715A54F355DC}" destId="{A5450CFF-36D0-4CC0-850F-D5440B1D6428}" srcOrd="1" destOrd="0" presId="urn:microsoft.com/office/officeart/2009/layout/CirclePictureHierarchy"/>
    <dgm:cxn modelId="{910088BF-F8A7-431A-91ED-0FC69AC47D41}" type="presParOf" srcId="{B880D4C6-4474-4950-BE6D-AAAE8A027B7E}" destId="{39AFAC78-4C12-4417-B7AD-8F6E43A68236}" srcOrd="1" destOrd="0" presId="urn:microsoft.com/office/officeart/2009/layout/CirclePictureHierarchy"/>
    <dgm:cxn modelId="{8BE1BAB7-106E-4108-8FD0-E0DC704F3788}" type="presParOf" srcId="{39AFAC78-4C12-4417-B7AD-8F6E43A68236}" destId="{DD48BDD3-FCF7-489F-9C6C-D974DAC24DC1}" srcOrd="0" destOrd="0" presId="urn:microsoft.com/office/officeart/2009/layout/CirclePictureHierarchy"/>
    <dgm:cxn modelId="{2F3BB380-209E-43DB-918E-317417F533F3}" type="presParOf" srcId="{39AFAC78-4C12-4417-B7AD-8F6E43A68236}" destId="{D686DBDD-2DB6-4CB1-91B0-D630F8977E94}" srcOrd="1" destOrd="0" presId="urn:microsoft.com/office/officeart/2009/layout/CirclePictureHierarchy"/>
    <dgm:cxn modelId="{1A28D6A7-F933-48AF-B63B-85AE6622CFC3}" type="presParOf" srcId="{D686DBDD-2DB6-4CB1-91B0-D630F8977E94}" destId="{983786A4-B326-47F2-9518-AAAFE7D53BFA}" srcOrd="0" destOrd="0" presId="urn:microsoft.com/office/officeart/2009/layout/CirclePictureHierarchy"/>
    <dgm:cxn modelId="{13955668-052C-4F00-B227-27F3876F387A}" type="presParOf" srcId="{983786A4-B326-47F2-9518-AAAFE7D53BFA}" destId="{C1CF1683-1A9D-4D43-9406-72AFC8B9CC57}" srcOrd="0" destOrd="0" presId="urn:microsoft.com/office/officeart/2009/layout/CirclePictureHierarchy"/>
    <dgm:cxn modelId="{68E793DC-D188-42A0-B24A-D6980A2E491A}" type="presParOf" srcId="{983786A4-B326-47F2-9518-AAAFE7D53BFA}" destId="{A633EF57-7E8E-47CB-BCCD-198B0450C484}" srcOrd="1" destOrd="0" presId="urn:microsoft.com/office/officeart/2009/layout/CirclePictureHierarchy"/>
    <dgm:cxn modelId="{444046D3-C011-40F4-BA43-4F20CC2C3923}" type="presParOf" srcId="{D686DBDD-2DB6-4CB1-91B0-D630F8977E94}" destId="{E9050D52-A09A-46A2-A662-DD988474C427}" srcOrd="1" destOrd="0" presId="urn:microsoft.com/office/officeart/2009/layout/CirclePictureHierarchy"/>
    <dgm:cxn modelId="{CBF359DC-8099-4585-88AC-46113AE79649}" type="presParOf" srcId="{39AFAC78-4C12-4417-B7AD-8F6E43A68236}" destId="{3C69A431-98CC-46BB-929E-D0E8031216C0}" srcOrd="2" destOrd="0" presId="urn:microsoft.com/office/officeart/2009/layout/CirclePictureHierarchy"/>
    <dgm:cxn modelId="{C4DCC8AF-9727-4E66-9A7B-DDD2CF5C76EC}" type="presParOf" srcId="{39AFAC78-4C12-4417-B7AD-8F6E43A68236}" destId="{CC742985-7923-42F6-9A71-09B28F796C8F}" srcOrd="3" destOrd="0" presId="urn:microsoft.com/office/officeart/2009/layout/CirclePictureHierarchy"/>
    <dgm:cxn modelId="{E44E13C2-4E4E-4DC5-8962-5622AD64A1BC}" type="presParOf" srcId="{CC742985-7923-42F6-9A71-09B28F796C8F}" destId="{430E7E1E-61DA-4D66-A6EA-D19D17ABA30D}" srcOrd="0" destOrd="0" presId="urn:microsoft.com/office/officeart/2009/layout/CirclePictureHierarchy"/>
    <dgm:cxn modelId="{DB40D2D1-EF5E-471E-A80D-622AAFDC4AC4}" type="presParOf" srcId="{430E7E1E-61DA-4D66-A6EA-D19D17ABA30D}" destId="{75BE8E6F-2998-418F-AA21-610C3926C412}" srcOrd="0" destOrd="0" presId="urn:microsoft.com/office/officeart/2009/layout/CirclePictureHierarchy"/>
    <dgm:cxn modelId="{D468435C-C394-4B75-A49A-62686B19E448}" type="presParOf" srcId="{430E7E1E-61DA-4D66-A6EA-D19D17ABA30D}" destId="{B038DDFE-611D-40FB-BA13-F4D8F47376B4}" srcOrd="1" destOrd="0" presId="urn:microsoft.com/office/officeart/2009/layout/CirclePictureHierarchy"/>
    <dgm:cxn modelId="{72CDBEF8-6BDE-4298-996C-ECA553C751F3}" type="presParOf" srcId="{CC742985-7923-42F6-9A71-09B28F796C8F}" destId="{40F964E4-8630-484D-95DA-4DD70879E592}" srcOrd="1" destOrd="0" presId="urn:microsoft.com/office/officeart/2009/layout/CirclePictureHierarchy"/>
    <dgm:cxn modelId="{CBF2B0C4-9293-4B88-904D-BCDB51E41119}" type="presParOf" srcId="{39AFAC78-4C12-4417-B7AD-8F6E43A68236}" destId="{AB86BE53-D5ED-41C9-A375-C077D0DDCA63}" srcOrd="4" destOrd="0" presId="urn:microsoft.com/office/officeart/2009/layout/CirclePictureHierarchy"/>
    <dgm:cxn modelId="{520057CF-17D0-46D6-9F44-C412D5551A6B}" type="presParOf" srcId="{39AFAC78-4C12-4417-B7AD-8F6E43A68236}" destId="{91D8E3A7-500F-4710-9896-47550FE5ABDA}" srcOrd="5" destOrd="0" presId="urn:microsoft.com/office/officeart/2009/layout/CirclePictureHierarchy"/>
    <dgm:cxn modelId="{3037164A-FA87-44DE-9B6C-7FFD6B1D7FA7}" type="presParOf" srcId="{91D8E3A7-500F-4710-9896-47550FE5ABDA}" destId="{10B9FC02-61E8-4FD9-A284-9FB3F7148F92}" srcOrd="0" destOrd="0" presId="urn:microsoft.com/office/officeart/2009/layout/CirclePictureHierarchy"/>
    <dgm:cxn modelId="{E2B8A0C8-7C79-48B9-A4C9-7D79147E82C1}" type="presParOf" srcId="{10B9FC02-61E8-4FD9-A284-9FB3F7148F92}" destId="{A97A5EC9-C14B-445C-BAC2-BDF992A5A4A0}" srcOrd="0" destOrd="0" presId="urn:microsoft.com/office/officeart/2009/layout/CirclePictureHierarchy"/>
    <dgm:cxn modelId="{ED696FDC-6EB2-4794-94B0-36DDC75AB669}" type="presParOf" srcId="{10B9FC02-61E8-4FD9-A284-9FB3F7148F92}" destId="{6A47B8B8-BC79-482B-A529-8F0E9D2E7792}" srcOrd="1" destOrd="0" presId="urn:microsoft.com/office/officeart/2009/layout/CirclePictureHierarchy"/>
    <dgm:cxn modelId="{2336D4FC-2369-4CE0-84A7-5BF0FBBAC222}" type="presParOf" srcId="{91D8E3A7-500F-4710-9896-47550FE5ABDA}" destId="{256A125F-027F-4580-88E0-E4AD0F5707E9}" srcOrd="1" destOrd="0" presId="urn:microsoft.com/office/officeart/2009/layout/CirclePictureHierarchy"/>
    <dgm:cxn modelId="{1D6EF660-60E2-4541-A9D8-41CC9234C814}" type="presParOf" srcId="{1773EC32-616B-4C62-94D8-20C982BBEBDA}" destId="{01681AD4-BC66-4B90-8F1C-9E59014C1CAF}" srcOrd="2" destOrd="0" presId="urn:microsoft.com/office/officeart/2009/layout/CirclePictureHierarchy"/>
    <dgm:cxn modelId="{D3E5F094-02AB-4D41-BD87-680328223837}" type="presParOf" srcId="{1773EC32-616B-4C62-94D8-20C982BBEBDA}" destId="{34C43FA0-0E55-44D3-AC37-492CF630DAD3}" srcOrd="3" destOrd="0" presId="urn:microsoft.com/office/officeart/2009/layout/CirclePictureHierarchy"/>
    <dgm:cxn modelId="{A8D7963A-2FD5-44C4-837A-4807083F77A0}" type="presParOf" srcId="{34C43FA0-0E55-44D3-AC37-492CF630DAD3}" destId="{7292A907-1A5E-4678-A37C-6992941AFEFA}" srcOrd="0" destOrd="0" presId="urn:microsoft.com/office/officeart/2009/layout/CirclePictureHierarchy"/>
    <dgm:cxn modelId="{D20A2783-36A4-4976-82AA-8F474AAB5C4D}" type="presParOf" srcId="{7292A907-1A5E-4678-A37C-6992941AFEFA}" destId="{0D703642-B286-4FCF-919D-492CEAD1AAEF}" srcOrd="0" destOrd="0" presId="urn:microsoft.com/office/officeart/2009/layout/CirclePictureHierarchy"/>
    <dgm:cxn modelId="{4F36D3CC-2226-4C92-89AA-F13E35B50794}" type="presParOf" srcId="{7292A907-1A5E-4678-A37C-6992941AFEFA}" destId="{756C595C-D459-4116-890C-0FCDF243A72B}" srcOrd="1" destOrd="0" presId="urn:microsoft.com/office/officeart/2009/layout/CirclePictureHierarchy"/>
    <dgm:cxn modelId="{11651D54-6E22-496F-AC1F-53B91B2F56FD}" type="presParOf" srcId="{34C43FA0-0E55-44D3-AC37-492CF630DAD3}" destId="{BAC2D00C-6E57-48A3-A2F6-2F7BF386214D}" srcOrd="1" destOrd="0" presId="urn:microsoft.com/office/officeart/2009/layout/CirclePictureHierarchy"/>
    <dgm:cxn modelId="{D01F1101-57C5-495A-83C2-F831873D2EA2}" type="presParOf" srcId="{BAC2D00C-6E57-48A3-A2F6-2F7BF386214D}" destId="{3A953E54-2270-4D8E-935F-27584BE104F5}" srcOrd="0" destOrd="0" presId="urn:microsoft.com/office/officeart/2009/layout/CirclePictureHierarchy"/>
    <dgm:cxn modelId="{57F037F1-8D52-49B9-AE2D-63E0291BFBB9}" type="presParOf" srcId="{BAC2D00C-6E57-48A3-A2F6-2F7BF386214D}" destId="{EE602BC8-F825-4AF7-8728-950C9C89B6A0}" srcOrd="1" destOrd="0" presId="urn:microsoft.com/office/officeart/2009/layout/CirclePictureHierarchy"/>
    <dgm:cxn modelId="{96129E39-53A9-44EF-80C0-7F738F285E83}" type="presParOf" srcId="{EE602BC8-F825-4AF7-8728-950C9C89B6A0}" destId="{D34508A8-30FE-4D88-8B41-D58459FEB0E2}" srcOrd="0" destOrd="0" presId="urn:microsoft.com/office/officeart/2009/layout/CirclePictureHierarchy"/>
    <dgm:cxn modelId="{DD5EF61C-1132-4E43-9FAB-93716700A629}" type="presParOf" srcId="{D34508A8-30FE-4D88-8B41-D58459FEB0E2}" destId="{29FF6941-A2F0-4F5E-A260-FA54E556977F}" srcOrd="0" destOrd="0" presId="urn:microsoft.com/office/officeart/2009/layout/CirclePictureHierarchy"/>
    <dgm:cxn modelId="{2F173987-9762-42C9-8287-A5BA961F218B}" type="presParOf" srcId="{D34508A8-30FE-4D88-8B41-D58459FEB0E2}" destId="{E388EAB4-3EF5-4D27-86BD-F96C9F6C0A8A}" srcOrd="1" destOrd="0" presId="urn:microsoft.com/office/officeart/2009/layout/CirclePictureHierarchy"/>
    <dgm:cxn modelId="{ED6524B2-D589-466B-B30D-4CF57B51A1A0}" type="presParOf" srcId="{EE602BC8-F825-4AF7-8728-950C9C89B6A0}" destId="{E499A6F1-0ED1-4157-AE20-0277B09678E8}" srcOrd="1" destOrd="0" presId="urn:microsoft.com/office/officeart/2009/layout/CirclePictureHierarchy"/>
    <dgm:cxn modelId="{CE475A85-98C8-4D5F-A894-6B744558FC4B}" type="presParOf" srcId="{BAC2D00C-6E57-48A3-A2F6-2F7BF386214D}" destId="{F1AA893D-5431-4427-81E4-1E5B15FDCDE1}" srcOrd="2" destOrd="0" presId="urn:microsoft.com/office/officeart/2009/layout/CirclePictureHierarchy"/>
    <dgm:cxn modelId="{16164B56-D022-4997-93EA-4B06FD21587E}" type="presParOf" srcId="{BAC2D00C-6E57-48A3-A2F6-2F7BF386214D}" destId="{8C89087B-6AE0-4786-80ED-8A031A3B724D}" srcOrd="3" destOrd="0" presId="urn:microsoft.com/office/officeart/2009/layout/CirclePictureHierarchy"/>
    <dgm:cxn modelId="{941A78D9-F8D9-40F8-9707-59A79D53D0F5}" type="presParOf" srcId="{8C89087B-6AE0-4786-80ED-8A031A3B724D}" destId="{1E88D508-9729-4A11-ADD1-DD51D57CDB4C}" srcOrd="0" destOrd="0" presId="urn:microsoft.com/office/officeart/2009/layout/CirclePictureHierarchy"/>
    <dgm:cxn modelId="{6A6A1412-1581-456D-AF42-1E32B12B3955}" type="presParOf" srcId="{1E88D508-9729-4A11-ADD1-DD51D57CDB4C}" destId="{1AB78844-7EEA-4FFA-A269-1431E985F8E1}" srcOrd="0" destOrd="0" presId="urn:microsoft.com/office/officeart/2009/layout/CirclePictureHierarchy"/>
    <dgm:cxn modelId="{96FD5666-7E06-41BD-97AC-24527A9E2614}" type="presParOf" srcId="{1E88D508-9729-4A11-ADD1-DD51D57CDB4C}" destId="{B4988BA3-F9A8-4D7F-8FB4-1BF61A68E207}" srcOrd="1" destOrd="0" presId="urn:microsoft.com/office/officeart/2009/layout/CirclePictureHierarchy"/>
    <dgm:cxn modelId="{37EB703E-5CF2-47A9-BCD5-057CB5E7425E}" type="presParOf" srcId="{8C89087B-6AE0-4786-80ED-8A031A3B724D}" destId="{C3DF828B-A7E5-48A3-8E60-5718DA617EBC}"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131C407A-CA4F-45BC-BE0D-FE35E3742C46}" type="pres">
      <dgm:prSet presAssocID="{1C60E7D1-5A27-44F2-8AEB-B3A99780C8F4}" presName="hierRoot1" presStyleCnt="0"/>
      <dgm:spPr/>
    </dgm:pt>
    <dgm:pt modelId="{32D9EFA3-A1B1-4843-9241-C47961CD4AC0}" type="pres">
      <dgm:prSet presAssocID="{1C60E7D1-5A27-44F2-8AEB-B3A99780C8F4}" presName="composite" presStyleCnt="0"/>
      <dgm:spPr/>
    </dgm:pt>
    <dgm:pt modelId="{19200797-FB06-48E2-A521-1A4A28F86E05}" type="pres">
      <dgm:prSet presAssocID="{1C60E7D1-5A27-44F2-8AEB-B3A99780C8F4}" presName="image" presStyleLbl="node0" presStyleIdx="0" presStyleCnt="1"/>
      <dgm:spPr>
        <a:solidFill>
          <a:srgbClr val="CF3338"/>
        </a:solidFill>
      </dgm:spPr>
    </dgm:pt>
    <dgm:pt modelId="{DF0CEC2A-2D7E-4CD2-B726-33B69AC13D41}" type="pres">
      <dgm:prSet presAssocID="{1C60E7D1-5A27-44F2-8AEB-B3A99780C8F4}" presName="text" presStyleLbl="revTx" presStyleIdx="0" presStyleCnt="4">
        <dgm:presLayoutVars>
          <dgm:chPref val="3"/>
        </dgm:presLayoutVars>
      </dgm:prSet>
      <dgm:spPr/>
    </dgm:pt>
    <dgm:pt modelId="{38E7FE4A-F293-45DF-9C81-9B990C706282}" type="pres">
      <dgm:prSet presAssocID="{1C60E7D1-5A27-44F2-8AEB-B3A99780C8F4}" presName="hierChild2" presStyleCnt="0"/>
      <dgm:spPr/>
    </dgm:pt>
    <dgm:pt modelId="{06EDC55A-7AAA-4F24-85EE-803CD3FAD3A5}" type="pres">
      <dgm:prSet presAssocID="{D13CE648-3EEA-4F27-8B9C-E4324A244E0A}" presName="Name10" presStyleLbl="parChTrans1D2" presStyleIdx="0" presStyleCnt="3"/>
      <dgm:spPr/>
    </dgm:pt>
    <dgm:pt modelId="{0B18D3BF-33C4-47C9-9C6E-9A6251407301}" type="pres">
      <dgm:prSet presAssocID="{7D130B0C-DE52-40B7-A466-0D620F0D6839}" presName="hierRoot2" presStyleCnt="0"/>
      <dgm:spPr/>
    </dgm:pt>
    <dgm:pt modelId="{C7DBEB23-2C87-4758-A227-FBB68E051192}" type="pres">
      <dgm:prSet presAssocID="{7D130B0C-DE52-40B7-A466-0D620F0D6839}" presName="composite2" presStyleCnt="0"/>
      <dgm:spPr/>
    </dgm:pt>
    <dgm:pt modelId="{1AC472DA-DC50-427A-B9B6-8D4AF1A721C6}" type="pres">
      <dgm:prSet presAssocID="{7D130B0C-DE52-40B7-A466-0D620F0D6839}" presName="image2" presStyleLbl="node2" presStyleIdx="0" presStyleCnt="3"/>
      <dgm:spPr>
        <a:solidFill>
          <a:srgbClr val="CF3338"/>
        </a:solidFill>
      </dgm:spPr>
    </dgm:pt>
    <dgm:pt modelId="{E7213FCE-2463-41F6-9460-82CC3E7583EB}" type="pres">
      <dgm:prSet presAssocID="{7D130B0C-DE52-40B7-A466-0D620F0D6839}" presName="text2" presStyleLbl="revTx" presStyleIdx="1" presStyleCnt="4">
        <dgm:presLayoutVars>
          <dgm:chPref val="3"/>
        </dgm:presLayoutVars>
      </dgm:prSet>
      <dgm:spPr/>
    </dgm:pt>
    <dgm:pt modelId="{664E8B52-B70A-43DB-B5E9-411D366EDDA4}" type="pres">
      <dgm:prSet presAssocID="{7D130B0C-DE52-40B7-A466-0D620F0D6839}" presName="hierChild3" presStyleCnt="0"/>
      <dgm:spPr/>
    </dgm:pt>
    <dgm:pt modelId="{92F4DED8-28D4-4342-8705-94B95D9A4ACE}" type="pres">
      <dgm:prSet presAssocID="{06DAEF35-E9FB-4835-8D30-F22CB478997D}" presName="Name10" presStyleLbl="parChTrans1D2" presStyleIdx="1" presStyleCnt="3"/>
      <dgm:spPr/>
    </dgm:pt>
    <dgm:pt modelId="{9DE89D94-DB0D-4AE5-A353-0827CECB109F}" type="pres">
      <dgm:prSet presAssocID="{DFE5E4D9-736A-413B-931A-494917B80B74}" presName="hierRoot2" presStyleCnt="0"/>
      <dgm:spPr/>
    </dgm:pt>
    <dgm:pt modelId="{7ABE45BA-7F61-47A7-85A0-ABD866D200F5}" type="pres">
      <dgm:prSet presAssocID="{DFE5E4D9-736A-413B-931A-494917B80B74}" presName="composite2" presStyleCnt="0"/>
      <dgm:spPr/>
    </dgm:pt>
    <dgm:pt modelId="{D85368BC-4140-4808-9EB8-986D185EC83E}" type="pres">
      <dgm:prSet presAssocID="{DFE5E4D9-736A-413B-931A-494917B80B74}" presName="image2" presStyleLbl="node2" presStyleIdx="1" presStyleCnt="3"/>
      <dgm:spPr>
        <a:solidFill>
          <a:srgbClr val="CF3338"/>
        </a:solidFill>
      </dgm:spPr>
    </dgm:pt>
    <dgm:pt modelId="{D776ED96-1675-48FA-9EBB-A8615D6A744D}" type="pres">
      <dgm:prSet presAssocID="{DFE5E4D9-736A-413B-931A-494917B80B74}" presName="text2" presStyleLbl="revTx" presStyleIdx="2" presStyleCnt="4">
        <dgm:presLayoutVars>
          <dgm:chPref val="3"/>
        </dgm:presLayoutVars>
      </dgm:prSet>
      <dgm:spPr/>
    </dgm:pt>
    <dgm:pt modelId="{2280832E-5DEB-42D7-8B8E-D48082E1B23D}" type="pres">
      <dgm:prSet presAssocID="{DFE5E4D9-736A-413B-931A-494917B80B74}" presName="hierChild3" presStyleCnt="0"/>
      <dgm:spPr/>
    </dgm:pt>
    <dgm:pt modelId="{454856C7-8A44-4FF5-B8E5-0DF6B7AA95E0}" type="pres">
      <dgm:prSet presAssocID="{9108D7F2-B99F-470A-9CD7-5ED5E0E0F56F}" presName="Name10" presStyleLbl="parChTrans1D2" presStyleIdx="2" presStyleCnt="3"/>
      <dgm:spPr/>
    </dgm:pt>
    <dgm:pt modelId="{E836AF7E-2986-42BF-A62A-3749E86289C3}" type="pres">
      <dgm:prSet presAssocID="{95676DD3-9B70-4AAC-B17A-81761AFA61E2}" presName="hierRoot2" presStyleCnt="0"/>
      <dgm:spPr/>
    </dgm:pt>
    <dgm:pt modelId="{E3EDA80B-6D29-4DEF-A84A-0CAFD61E3318}" type="pres">
      <dgm:prSet presAssocID="{95676DD3-9B70-4AAC-B17A-81761AFA61E2}" presName="composite2" presStyleCnt="0"/>
      <dgm:spPr/>
    </dgm:pt>
    <dgm:pt modelId="{3F43EA89-FA96-41DA-8746-DDC9B854BA79}" type="pres">
      <dgm:prSet presAssocID="{95676DD3-9B70-4AAC-B17A-81761AFA61E2}" presName="image2" presStyleLbl="node2" presStyleIdx="2" presStyleCnt="3"/>
      <dgm:spPr>
        <a:solidFill>
          <a:srgbClr val="CF3338"/>
        </a:solidFill>
      </dgm:spPr>
    </dgm:pt>
    <dgm:pt modelId="{1CA5F767-C0FF-4537-8507-C22ED0AD6CA0}" type="pres">
      <dgm:prSet presAssocID="{95676DD3-9B70-4AAC-B17A-81761AFA61E2}" presName="text2" presStyleLbl="revTx" presStyleIdx="3" presStyleCnt="4">
        <dgm:presLayoutVars>
          <dgm:chPref val="3"/>
        </dgm:presLayoutVars>
      </dgm:prSet>
      <dgm:spPr/>
    </dgm:pt>
    <dgm:pt modelId="{0249F28B-68F7-4AEF-A801-FE69960E8257}" type="pres">
      <dgm:prSet presAssocID="{95676DD3-9B70-4AAC-B17A-81761AFA61E2}" presName="hierChild3"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1F0C8605-0D1A-4539-B19D-298EC07737B7}" type="presOf" srcId="{9108D7F2-B99F-470A-9CD7-5ED5E0E0F56F}" destId="{454856C7-8A44-4FF5-B8E5-0DF6B7AA95E0}" srcOrd="0" destOrd="0" presId="urn:microsoft.com/office/officeart/2009/layout/CirclePictureHierarchy"/>
    <dgm:cxn modelId="{E26F931A-C172-4EF2-9235-6AACA1750BBD}" type="presOf" srcId="{7D130B0C-DE52-40B7-A466-0D620F0D6839}" destId="{E7213FCE-2463-41F6-9460-82CC3E7583EB}" srcOrd="0" destOrd="0" presId="urn:microsoft.com/office/officeart/2009/layout/CirclePictureHierarchy"/>
    <dgm:cxn modelId="{659F931B-7567-43C5-BCEB-1037A634D2CB}" type="presOf" srcId="{DFE5E4D9-736A-413B-931A-494917B80B74}" destId="{D776ED96-1675-48FA-9EBB-A8615D6A744D}" srcOrd="0" destOrd="0" presId="urn:microsoft.com/office/officeart/2009/layout/CirclePictureHierarchy"/>
    <dgm:cxn modelId="{EAF79531-320C-47C2-9322-B9351D1188AB}" srcId="{E5E962CB-877F-4A13-A575-40D08EA9DDD6}" destId="{1C60E7D1-5A27-44F2-8AEB-B3A99780C8F4}" srcOrd="0" destOrd="0" parTransId="{942A7EA2-A3C0-405A-8B5A-7686B873A54F}" sibTransId="{E37433F6-B800-4E07-B57F-F6368CF71F6F}"/>
    <dgm:cxn modelId="{FC42444E-23A2-41F6-B290-DAAA87A7B936}" type="presOf" srcId="{06DAEF35-E9FB-4835-8D30-F22CB478997D}" destId="{92F4DED8-28D4-4342-8705-94B95D9A4ACE}"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1E56AD7A-B18F-41E3-9AEE-05E7B6924C6C}" type="presOf" srcId="{95676DD3-9B70-4AAC-B17A-81761AFA61E2}" destId="{1CA5F767-C0FF-4537-8507-C22ED0AD6CA0}" srcOrd="0" destOrd="0" presId="urn:microsoft.com/office/officeart/2009/layout/CirclePictureHierarchy"/>
    <dgm:cxn modelId="{DB9D4085-BFCB-4402-B5D5-8CB4A4670CD9}" type="presOf" srcId="{D13CE648-3EEA-4F27-8B9C-E4324A244E0A}" destId="{06EDC55A-7AAA-4F24-85EE-803CD3FAD3A5}" srcOrd="0" destOrd="0" presId="urn:microsoft.com/office/officeart/2009/layout/CirclePictureHierarchy"/>
    <dgm:cxn modelId="{FB09B18A-2B91-416D-A069-A6514637464A}" type="presOf" srcId="{1C60E7D1-5A27-44F2-8AEB-B3A99780C8F4}" destId="{DF0CEC2A-2D7E-4CD2-B726-33B69AC13D41}"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7850B60D-FA30-4B77-AEAF-1D9CAF148CCB}" type="presParOf" srcId="{0F5E97FF-6A27-4FB2-BA0F-DC9E9EC37468}" destId="{131C407A-CA4F-45BC-BE0D-FE35E3742C46}" srcOrd="0" destOrd="0" presId="urn:microsoft.com/office/officeart/2009/layout/CirclePictureHierarchy"/>
    <dgm:cxn modelId="{2B6E2D1A-0623-4AD5-AB80-FF7F2D082AB6}" type="presParOf" srcId="{131C407A-CA4F-45BC-BE0D-FE35E3742C46}" destId="{32D9EFA3-A1B1-4843-9241-C47961CD4AC0}" srcOrd="0" destOrd="0" presId="urn:microsoft.com/office/officeart/2009/layout/CirclePictureHierarchy"/>
    <dgm:cxn modelId="{D707C87C-33A1-45F7-952A-3BC96C997FBB}" type="presParOf" srcId="{32D9EFA3-A1B1-4843-9241-C47961CD4AC0}" destId="{19200797-FB06-48E2-A521-1A4A28F86E05}" srcOrd="0" destOrd="0" presId="urn:microsoft.com/office/officeart/2009/layout/CirclePictureHierarchy"/>
    <dgm:cxn modelId="{1F385EC3-7C5D-4D7E-985B-F6358F9D3804}" type="presParOf" srcId="{32D9EFA3-A1B1-4843-9241-C47961CD4AC0}" destId="{DF0CEC2A-2D7E-4CD2-B726-33B69AC13D41}" srcOrd="1" destOrd="0" presId="urn:microsoft.com/office/officeart/2009/layout/CirclePictureHierarchy"/>
    <dgm:cxn modelId="{B8D0DBAD-C9A7-4CEE-BB4D-93B5338BF6A8}" type="presParOf" srcId="{131C407A-CA4F-45BC-BE0D-FE35E3742C46}" destId="{38E7FE4A-F293-45DF-9C81-9B990C706282}" srcOrd="1" destOrd="0" presId="urn:microsoft.com/office/officeart/2009/layout/CirclePictureHierarchy"/>
    <dgm:cxn modelId="{1B4CE326-7D5C-4E4E-91AE-B41D8E67E024}" type="presParOf" srcId="{38E7FE4A-F293-45DF-9C81-9B990C706282}" destId="{06EDC55A-7AAA-4F24-85EE-803CD3FAD3A5}" srcOrd="0" destOrd="0" presId="urn:microsoft.com/office/officeart/2009/layout/CirclePictureHierarchy"/>
    <dgm:cxn modelId="{8EEE8929-5554-4239-B746-508B65AB2D82}" type="presParOf" srcId="{38E7FE4A-F293-45DF-9C81-9B990C706282}" destId="{0B18D3BF-33C4-47C9-9C6E-9A6251407301}" srcOrd="1" destOrd="0" presId="urn:microsoft.com/office/officeart/2009/layout/CirclePictureHierarchy"/>
    <dgm:cxn modelId="{0E5A0599-55F0-4086-84BB-D1AE09D0414D}" type="presParOf" srcId="{0B18D3BF-33C4-47C9-9C6E-9A6251407301}" destId="{C7DBEB23-2C87-4758-A227-FBB68E051192}" srcOrd="0" destOrd="0" presId="urn:microsoft.com/office/officeart/2009/layout/CirclePictureHierarchy"/>
    <dgm:cxn modelId="{ABBFE2D0-ACCF-4FF3-82A4-BD2DD2020DC7}" type="presParOf" srcId="{C7DBEB23-2C87-4758-A227-FBB68E051192}" destId="{1AC472DA-DC50-427A-B9B6-8D4AF1A721C6}" srcOrd="0" destOrd="0" presId="urn:microsoft.com/office/officeart/2009/layout/CirclePictureHierarchy"/>
    <dgm:cxn modelId="{D9621912-96E1-41F9-9F0E-712B8E69EEFB}" type="presParOf" srcId="{C7DBEB23-2C87-4758-A227-FBB68E051192}" destId="{E7213FCE-2463-41F6-9460-82CC3E7583EB}" srcOrd="1" destOrd="0" presId="urn:microsoft.com/office/officeart/2009/layout/CirclePictureHierarchy"/>
    <dgm:cxn modelId="{F7BA133D-AFFF-4E60-8BA9-9AF1C3942216}" type="presParOf" srcId="{0B18D3BF-33C4-47C9-9C6E-9A6251407301}" destId="{664E8B52-B70A-43DB-B5E9-411D366EDDA4}" srcOrd="1" destOrd="0" presId="urn:microsoft.com/office/officeart/2009/layout/CirclePictureHierarchy"/>
    <dgm:cxn modelId="{81F1F127-C400-4A7E-BAD1-78F61B07B36F}" type="presParOf" srcId="{38E7FE4A-F293-45DF-9C81-9B990C706282}" destId="{92F4DED8-28D4-4342-8705-94B95D9A4ACE}" srcOrd="2" destOrd="0" presId="urn:microsoft.com/office/officeart/2009/layout/CirclePictureHierarchy"/>
    <dgm:cxn modelId="{B75782D3-4DF7-4DEB-A6D7-9F2A3B42E75F}" type="presParOf" srcId="{38E7FE4A-F293-45DF-9C81-9B990C706282}" destId="{9DE89D94-DB0D-4AE5-A353-0827CECB109F}" srcOrd="3" destOrd="0" presId="urn:microsoft.com/office/officeart/2009/layout/CirclePictureHierarchy"/>
    <dgm:cxn modelId="{E1AF967D-45EB-4A8E-AB90-4F99411E93CA}" type="presParOf" srcId="{9DE89D94-DB0D-4AE5-A353-0827CECB109F}" destId="{7ABE45BA-7F61-47A7-85A0-ABD866D200F5}" srcOrd="0" destOrd="0" presId="urn:microsoft.com/office/officeart/2009/layout/CirclePictureHierarchy"/>
    <dgm:cxn modelId="{E0F3DF5B-83C1-4C8D-AB9C-46AA22DB9133}" type="presParOf" srcId="{7ABE45BA-7F61-47A7-85A0-ABD866D200F5}" destId="{D85368BC-4140-4808-9EB8-986D185EC83E}" srcOrd="0" destOrd="0" presId="urn:microsoft.com/office/officeart/2009/layout/CirclePictureHierarchy"/>
    <dgm:cxn modelId="{AD00FE7B-025D-450E-9DB6-1ADB6CF2FD44}" type="presParOf" srcId="{7ABE45BA-7F61-47A7-85A0-ABD866D200F5}" destId="{D776ED96-1675-48FA-9EBB-A8615D6A744D}" srcOrd="1" destOrd="0" presId="urn:microsoft.com/office/officeart/2009/layout/CirclePictureHierarchy"/>
    <dgm:cxn modelId="{7FE8B0A6-C92A-48B6-B43B-768CE4A3F508}" type="presParOf" srcId="{9DE89D94-DB0D-4AE5-A353-0827CECB109F}" destId="{2280832E-5DEB-42D7-8B8E-D48082E1B23D}" srcOrd="1" destOrd="0" presId="urn:microsoft.com/office/officeart/2009/layout/CirclePictureHierarchy"/>
    <dgm:cxn modelId="{84B18A28-3CB0-42F2-8BE8-11DD63BF28B6}" type="presParOf" srcId="{38E7FE4A-F293-45DF-9C81-9B990C706282}" destId="{454856C7-8A44-4FF5-B8E5-0DF6B7AA95E0}" srcOrd="4" destOrd="0" presId="urn:microsoft.com/office/officeart/2009/layout/CirclePictureHierarchy"/>
    <dgm:cxn modelId="{A6C47DA7-04E6-4CF7-B7F2-2773CE571487}" type="presParOf" srcId="{38E7FE4A-F293-45DF-9C81-9B990C706282}" destId="{E836AF7E-2986-42BF-A62A-3749E86289C3}" srcOrd="5" destOrd="0" presId="urn:microsoft.com/office/officeart/2009/layout/CirclePictureHierarchy"/>
    <dgm:cxn modelId="{058B0CC9-1F94-4A45-AA52-696BC381DC0D}" type="presParOf" srcId="{E836AF7E-2986-42BF-A62A-3749E86289C3}" destId="{E3EDA80B-6D29-4DEF-A84A-0CAFD61E3318}" srcOrd="0" destOrd="0" presId="urn:microsoft.com/office/officeart/2009/layout/CirclePictureHierarchy"/>
    <dgm:cxn modelId="{A19264F4-4D85-4691-B524-F56461091B9F}" type="presParOf" srcId="{E3EDA80B-6D29-4DEF-A84A-0CAFD61E3318}" destId="{3F43EA89-FA96-41DA-8746-DDC9B854BA79}" srcOrd="0" destOrd="0" presId="urn:microsoft.com/office/officeart/2009/layout/CirclePictureHierarchy"/>
    <dgm:cxn modelId="{1611FBE4-C89E-4B4B-8C15-64D01540EA90}" type="presParOf" srcId="{E3EDA80B-6D29-4DEF-A84A-0CAFD61E3318}" destId="{1CA5F767-C0FF-4537-8507-C22ED0AD6CA0}" srcOrd="1" destOrd="0" presId="urn:microsoft.com/office/officeart/2009/layout/CirclePictureHierarchy"/>
    <dgm:cxn modelId="{522D29F6-1BB4-46E8-B41B-B3C087ABFF8E}" type="presParOf" srcId="{E836AF7E-2986-42BF-A62A-3749E86289C3}" destId="{0249F28B-68F7-4AEF-A801-FE69960E8257}"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FB4FD07D-9474-4592-8867-FDED48F30D39}" type="pres">
      <dgm:prSet presAssocID="{A405BD51-7647-45AF-8E20-21C93FFC951B}" presName="hierRoot1" presStyleCnt="0"/>
      <dgm:spPr/>
    </dgm:pt>
    <dgm:pt modelId="{4446F746-B4BE-4949-ADA0-110499F1DB1E}" type="pres">
      <dgm:prSet presAssocID="{A405BD51-7647-45AF-8E20-21C93FFC951B}" presName="composite" presStyleCnt="0"/>
      <dgm:spPr/>
    </dgm:pt>
    <dgm:pt modelId="{71AFA267-E4A7-4137-BFFA-C44284706939}" type="pres">
      <dgm:prSet presAssocID="{A405BD51-7647-45AF-8E20-21C93FFC951B}" presName="image" presStyleLbl="node0" presStyleIdx="0" presStyleCnt="1"/>
      <dgm:spPr>
        <a:solidFill>
          <a:srgbClr val="CF3338"/>
        </a:solidFill>
      </dgm:spPr>
    </dgm:pt>
    <dgm:pt modelId="{F58152E7-9B5A-42BC-AB6B-83C31822501A}" type="pres">
      <dgm:prSet presAssocID="{A405BD51-7647-45AF-8E20-21C93FFC951B}" presName="text" presStyleLbl="revTx" presStyleIdx="0" presStyleCnt="3">
        <dgm:presLayoutVars>
          <dgm:chPref val="3"/>
        </dgm:presLayoutVars>
      </dgm:prSet>
      <dgm:spPr/>
    </dgm:pt>
    <dgm:pt modelId="{2E7E10FE-92E4-4E89-AF4C-BE176326F4C5}" type="pres">
      <dgm:prSet presAssocID="{A405BD51-7647-45AF-8E20-21C93FFC951B}" presName="hierChild2" presStyleCnt="0"/>
      <dgm:spPr/>
    </dgm:pt>
    <dgm:pt modelId="{875F96F3-30BC-496B-AE0B-082E6B86AC05}" type="pres">
      <dgm:prSet presAssocID="{CABBD716-8F67-417F-988C-030A8E8866AE}" presName="Name10" presStyleLbl="parChTrans1D2" presStyleIdx="0" presStyleCnt="2"/>
      <dgm:spPr/>
    </dgm:pt>
    <dgm:pt modelId="{AFF8C844-47C7-4315-A1DE-F93F58A0C993}" type="pres">
      <dgm:prSet presAssocID="{C868788A-01CE-4199-86A3-203974468A9F}" presName="hierRoot2" presStyleCnt="0"/>
      <dgm:spPr/>
    </dgm:pt>
    <dgm:pt modelId="{CCF4A661-6C84-4F87-BE66-FC267E2B1A17}" type="pres">
      <dgm:prSet presAssocID="{C868788A-01CE-4199-86A3-203974468A9F}" presName="composite2" presStyleCnt="0"/>
      <dgm:spPr/>
    </dgm:pt>
    <dgm:pt modelId="{67C8F230-14DA-4915-AC64-0BE854565119}" type="pres">
      <dgm:prSet presAssocID="{C868788A-01CE-4199-86A3-203974468A9F}" presName="image2" presStyleLbl="node2" presStyleIdx="0" presStyleCnt="2"/>
      <dgm:spPr>
        <a:solidFill>
          <a:srgbClr val="CF3338"/>
        </a:solidFill>
      </dgm:spPr>
    </dgm:pt>
    <dgm:pt modelId="{F18A519E-DA09-4D52-86B3-81D01FDE8EF2}" type="pres">
      <dgm:prSet presAssocID="{C868788A-01CE-4199-86A3-203974468A9F}" presName="text2" presStyleLbl="revTx" presStyleIdx="1" presStyleCnt="3">
        <dgm:presLayoutVars>
          <dgm:chPref val="3"/>
        </dgm:presLayoutVars>
      </dgm:prSet>
      <dgm:spPr/>
    </dgm:pt>
    <dgm:pt modelId="{291F1139-BB73-4DDB-952B-5A8B1DE119E8}" type="pres">
      <dgm:prSet presAssocID="{C868788A-01CE-4199-86A3-203974468A9F}" presName="hierChild3" presStyleCnt="0"/>
      <dgm:spPr/>
    </dgm:pt>
    <dgm:pt modelId="{E5288B49-3095-4A83-8C10-A160CE9F4AC8}" type="pres">
      <dgm:prSet presAssocID="{64ACA810-B33F-4A34-B93A-34ABA6548314}" presName="Name10" presStyleLbl="parChTrans1D2" presStyleIdx="1" presStyleCnt="2"/>
      <dgm:spPr/>
    </dgm:pt>
    <dgm:pt modelId="{951895DC-3A87-4BCE-9D7A-FC80764CC7E0}" type="pres">
      <dgm:prSet presAssocID="{ACD507E6-DF99-4D93-AA71-86AD14EDDA82}" presName="hierRoot2" presStyleCnt="0"/>
      <dgm:spPr/>
    </dgm:pt>
    <dgm:pt modelId="{ECECA644-B3F4-47AA-9CF0-6FC6A4186A6E}" type="pres">
      <dgm:prSet presAssocID="{ACD507E6-DF99-4D93-AA71-86AD14EDDA82}" presName="composite2" presStyleCnt="0"/>
      <dgm:spPr/>
    </dgm:pt>
    <dgm:pt modelId="{F6FCE74B-C810-4F6D-AE26-0B5E51B1B26E}" type="pres">
      <dgm:prSet presAssocID="{ACD507E6-DF99-4D93-AA71-86AD14EDDA82}" presName="image2" presStyleLbl="node2" presStyleIdx="1" presStyleCnt="2"/>
      <dgm:spPr>
        <a:solidFill>
          <a:srgbClr val="CF3338"/>
        </a:solidFill>
      </dgm:spPr>
    </dgm:pt>
    <dgm:pt modelId="{AC4D15AE-1497-4BD4-B3BF-30EA6FB38FA3}" type="pres">
      <dgm:prSet presAssocID="{ACD507E6-DF99-4D93-AA71-86AD14EDDA82}" presName="text2" presStyleLbl="revTx" presStyleIdx="2" presStyleCnt="3">
        <dgm:presLayoutVars>
          <dgm:chPref val="3"/>
        </dgm:presLayoutVars>
      </dgm:prSet>
      <dgm:spPr/>
    </dgm:pt>
    <dgm:pt modelId="{B711458B-1CB8-4501-9B8B-740C356CB344}" type="pres">
      <dgm:prSet presAssocID="{ACD507E6-DF99-4D93-AA71-86AD14EDDA82}" presName="hierChild3" presStyleCnt="0"/>
      <dgm:spPr/>
    </dgm:pt>
  </dgm:ptLst>
  <dgm:cxnLst>
    <dgm:cxn modelId="{444B6A1A-0EC6-4444-86FD-BD8C0A0AB02D}" srcId="{A405BD51-7647-45AF-8E20-21C93FFC951B}" destId="{C868788A-01CE-4199-86A3-203974468A9F}" srcOrd="0" destOrd="0" parTransId="{CABBD716-8F67-417F-988C-030A8E8866AE}" sibTransId="{FCA2E8E2-95BE-4A04-B3B1-9BADB6D42B13}"/>
    <dgm:cxn modelId="{2A68F34B-4F1C-412A-88D8-0F1626ADAB2B}" type="presOf" srcId="{C868788A-01CE-4199-86A3-203974468A9F}" destId="{F18A519E-DA09-4D52-86B3-81D01FDE8EF2}" srcOrd="0" destOrd="0" presId="urn:microsoft.com/office/officeart/2009/layout/CirclePictureHierarchy"/>
    <dgm:cxn modelId="{42DBB753-454D-4A36-AEDD-D7D1A56897B6}" type="presOf" srcId="{A405BD51-7647-45AF-8E20-21C93FFC951B}" destId="{F58152E7-9B5A-42BC-AB6B-83C31822501A}" srcOrd="0" destOrd="0" presId="urn:microsoft.com/office/officeart/2009/layout/CirclePictureHierarchy"/>
    <dgm:cxn modelId="{24014682-FFBB-4804-9C80-8EFD91030744}" type="presOf" srcId="{64ACA810-B33F-4A34-B93A-34ABA6548314}" destId="{E5288B49-3095-4A83-8C10-A160CE9F4AC8}"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D5A313B3-0E75-442C-9CBE-135BA43EEF16}" type="presOf" srcId="{ACD507E6-DF99-4D93-AA71-86AD14EDDA82}" destId="{AC4D15AE-1497-4BD4-B3BF-30EA6FB38FA3}"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6D80CCEC-8073-4A7E-A6B2-1198DCE4B64B}" type="presOf" srcId="{CABBD716-8F67-417F-988C-030A8E8866AE}" destId="{875F96F3-30BC-496B-AE0B-082E6B86AC05}" srcOrd="0" destOrd="0" presId="urn:microsoft.com/office/officeart/2009/layout/CirclePictureHierarchy"/>
    <dgm:cxn modelId="{28476DFF-4487-4DAE-9C2E-77D6C4F274FE}" srcId="{E5E962CB-877F-4A13-A575-40D08EA9DDD6}" destId="{A405BD51-7647-45AF-8E20-21C93FFC951B}" srcOrd="0" destOrd="0" parTransId="{1B492B0F-D181-4B65-8955-1B4D5BE8DDAD}" sibTransId="{2E9EBE68-E77A-4C5C-A0BE-6788800B17A7}"/>
    <dgm:cxn modelId="{56CB7154-9979-40AF-8D01-E686B4E71138}" type="presParOf" srcId="{0F5E97FF-6A27-4FB2-BA0F-DC9E9EC37468}" destId="{FB4FD07D-9474-4592-8867-FDED48F30D39}" srcOrd="0" destOrd="0" presId="urn:microsoft.com/office/officeart/2009/layout/CirclePictureHierarchy"/>
    <dgm:cxn modelId="{425B85DE-44DC-48D3-AD58-31600D0C6036}" type="presParOf" srcId="{FB4FD07D-9474-4592-8867-FDED48F30D39}" destId="{4446F746-B4BE-4949-ADA0-110499F1DB1E}" srcOrd="0" destOrd="0" presId="urn:microsoft.com/office/officeart/2009/layout/CirclePictureHierarchy"/>
    <dgm:cxn modelId="{280D3063-ED74-4ABA-9A49-485C264F5696}" type="presParOf" srcId="{4446F746-B4BE-4949-ADA0-110499F1DB1E}" destId="{71AFA267-E4A7-4137-BFFA-C44284706939}" srcOrd="0" destOrd="0" presId="urn:microsoft.com/office/officeart/2009/layout/CirclePictureHierarchy"/>
    <dgm:cxn modelId="{7B159E0B-F95F-4524-89BC-8651D04A8F78}" type="presParOf" srcId="{4446F746-B4BE-4949-ADA0-110499F1DB1E}" destId="{F58152E7-9B5A-42BC-AB6B-83C31822501A}" srcOrd="1" destOrd="0" presId="urn:microsoft.com/office/officeart/2009/layout/CirclePictureHierarchy"/>
    <dgm:cxn modelId="{4BBB02A3-F763-45EE-88BD-2F493A8D2EA1}" type="presParOf" srcId="{FB4FD07D-9474-4592-8867-FDED48F30D39}" destId="{2E7E10FE-92E4-4E89-AF4C-BE176326F4C5}" srcOrd="1" destOrd="0" presId="urn:microsoft.com/office/officeart/2009/layout/CirclePictureHierarchy"/>
    <dgm:cxn modelId="{23472ED7-70DA-4992-9659-7AD03FDB3073}" type="presParOf" srcId="{2E7E10FE-92E4-4E89-AF4C-BE176326F4C5}" destId="{875F96F3-30BC-496B-AE0B-082E6B86AC05}" srcOrd="0" destOrd="0" presId="urn:microsoft.com/office/officeart/2009/layout/CirclePictureHierarchy"/>
    <dgm:cxn modelId="{61A6A244-01B9-421E-8DFE-76DD34A467D1}" type="presParOf" srcId="{2E7E10FE-92E4-4E89-AF4C-BE176326F4C5}" destId="{AFF8C844-47C7-4315-A1DE-F93F58A0C993}" srcOrd="1" destOrd="0" presId="urn:microsoft.com/office/officeart/2009/layout/CirclePictureHierarchy"/>
    <dgm:cxn modelId="{F7E54136-EE75-4AFD-9312-BD6B997BDE26}" type="presParOf" srcId="{AFF8C844-47C7-4315-A1DE-F93F58A0C993}" destId="{CCF4A661-6C84-4F87-BE66-FC267E2B1A17}" srcOrd="0" destOrd="0" presId="urn:microsoft.com/office/officeart/2009/layout/CirclePictureHierarchy"/>
    <dgm:cxn modelId="{A1DB2180-0F5D-43BE-B4C2-88C75B0BA21B}" type="presParOf" srcId="{CCF4A661-6C84-4F87-BE66-FC267E2B1A17}" destId="{67C8F230-14DA-4915-AC64-0BE854565119}" srcOrd="0" destOrd="0" presId="urn:microsoft.com/office/officeart/2009/layout/CirclePictureHierarchy"/>
    <dgm:cxn modelId="{8D4E178C-AA3F-43D0-83CE-81E3DEEAAFF3}" type="presParOf" srcId="{CCF4A661-6C84-4F87-BE66-FC267E2B1A17}" destId="{F18A519E-DA09-4D52-86B3-81D01FDE8EF2}" srcOrd="1" destOrd="0" presId="urn:microsoft.com/office/officeart/2009/layout/CirclePictureHierarchy"/>
    <dgm:cxn modelId="{4CB3895E-7705-4E5F-8A65-875F7E4373D6}" type="presParOf" srcId="{AFF8C844-47C7-4315-A1DE-F93F58A0C993}" destId="{291F1139-BB73-4DDB-952B-5A8B1DE119E8}" srcOrd="1" destOrd="0" presId="urn:microsoft.com/office/officeart/2009/layout/CirclePictureHierarchy"/>
    <dgm:cxn modelId="{2A23B2F2-655A-44E8-ACE7-297CC0C48EDF}" type="presParOf" srcId="{2E7E10FE-92E4-4E89-AF4C-BE176326F4C5}" destId="{E5288B49-3095-4A83-8C10-A160CE9F4AC8}" srcOrd="2" destOrd="0" presId="urn:microsoft.com/office/officeart/2009/layout/CirclePictureHierarchy"/>
    <dgm:cxn modelId="{1A347101-357C-4A13-8E96-CF1C9FCBC7BB}" type="presParOf" srcId="{2E7E10FE-92E4-4E89-AF4C-BE176326F4C5}" destId="{951895DC-3A87-4BCE-9D7A-FC80764CC7E0}" srcOrd="3" destOrd="0" presId="urn:microsoft.com/office/officeart/2009/layout/CirclePictureHierarchy"/>
    <dgm:cxn modelId="{FE443068-CC1E-4C49-B83F-2CA9F2D42656}" type="presParOf" srcId="{951895DC-3A87-4BCE-9D7A-FC80764CC7E0}" destId="{ECECA644-B3F4-47AA-9CF0-6FC6A4186A6E}" srcOrd="0" destOrd="0" presId="urn:microsoft.com/office/officeart/2009/layout/CirclePictureHierarchy"/>
    <dgm:cxn modelId="{36F573ED-65C0-46EE-8590-DC2086445A1C}" type="presParOf" srcId="{ECECA644-B3F4-47AA-9CF0-6FC6A4186A6E}" destId="{F6FCE74B-C810-4F6D-AE26-0B5E51B1B26E}" srcOrd="0" destOrd="0" presId="urn:microsoft.com/office/officeart/2009/layout/CirclePictureHierarchy"/>
    <dgm:cxn modelId="{6531840C-223E-41A6-97BD-0CC8C1A4B16A}" type="presParOf" srcId="{ECECA644-B3F4-47AA-9CF0-6FC6A4186A6E}" destId="{AC4D15AE-1497-4BD4-B3BF-30EA6FB38FA3}" srcOrd="1" destOrd="0" presId="urn:microsoft.com/office/officeart/2009/layout/CirclePictureHierarchy"/>
    <dgm:cxn modelId="{7BADEA96-C703-447A-A586-59383122BD5D}" type="presParOf" srcId="{951895DC-3A87-4BCE-9D7A-FC80764CC7E0}" destId="{B711458B-1CB8-4501-9B8B-740C356CB344}"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A893D-5431-4427-81E4-1E5B15FDCDE1}">
      <dsp:nvSpPr>
        <dsp:cNvPr id="0" name=""/>
        <dsp:cNvSpPr/>
      </dsp:nvSpPr>
      <dsp:spPr>
        <a:xfrm>
          <a:off x="10666758" y="4893295"/>
          <a:ext cx="1662869" cy="337589"/>
        </a:xfrm>
        <a:custGeom>
          <a:avLst/>
          <a:gdLst/>
          <a:ahLst/>
          <a:cxnLst/>
          <a:rect l="0" t="0" r="0" b="0"/>
          <a:pathLst>
            <a:path>
              <a:moveTo>
                <a:pt x="0" y="0"/>
              </a:moveTo>
              <a:lnTo>
                <a:pt x="0" y="170134"/>
              </a:lnTo>
              <a:lnTo>
                <a:pt x="1662869" y="170134"/>
              </a:lnTo>
              <a:lnTo>
                <a:pt x="1662869"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3A953E54-2270-4D8E-935F-27584BE104F5}">
      <dsp:nvSpPr>
        <dsp:cNvPr id="0" name=""/>
        <dsp:cNvSpPr/>
      </dsp:nvSpPr>
      <dsp:spPr>
        <a:xfrm>
          <a:off x="9382422" y="4893295"/>
          <a:ext cx="1284336" cy="337589"/>
        </a:xfrm>
        <a:custGeom>
          <a:avLst/>
          <a:gdLst/>
          <a:ahLst/>
          <a:cxnLst/>
          <a:rect l="0" t="0" r="0" b="0"/>
          <a:pathLst>
            <a:path>
              <a:moveTo>
                <a:pt x="1284336" y="0"/>
              </a:moveTo>
              <a:lnTo>
                <a:pt x="1284336"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01681AD4-BC66-4B90-8F1C-9E59014C1CAF}">
      <dsp:nvSpPr>
        <dsp:cNvPr id="0" name=""/>
        <dsp:cNvSpPr/>
      </dsp:nvSpPr>
      <dsp:spPr>
        <a:xfrm>
          <a:off x="7266651" y="3483994"/>
          <a:ext cx="3400107" cy="337589"/>
        </a:xfrm>
        <a:custGeom>
          <a:avLst/>
          <a:gdLst/>
          <a:ahLst/>
          <a:cxnLst/>
          <a:rect l="0" t="0" r="0" b="0"/>
          <a:pathLst>
            <a:path>
              <a:moveTo>
                <a:pt x="0" y="0"/>
              </a:moveTo>
              <a:lnTo>
                <a:pt x="0" y="170134"/>
              </a:lnTo>
              <a:lnTo>
                <a:pt x="3400107" y="170134"/>
              </a:lnTo>
              <a:lnTo>
                <a:pt x="3400107"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AB86BE53-D5ED-41C9-A375-C077D0DDCA63}">
      <dsp:nvSpPr>
        <dsp:cNvPr id="0" name=""/>
        <dsp:cNvSpPr/>
      </dsp:nvSpPr>
      <dsp:spPr>
        <a:xfrm>
          <a:off x="3488010" y="4893295"/>
          <a:ext cx="2947206" cy="337589"/>
        </a:xfrm>
        <a:custGeom>
          <a:avLst/>
          <a:gdLst/>
          <a:ahLst/>
          <a:cxnLst/>
          <a:rect l="0" t="0" r="0" b="0"/>
          <a:pathLst>
            <a:path>
              <a:moveTo>
                <a:pt x="0" y="0"/>
              </a:moveTo>
              <a:lnTo>
                <a:pt x="0" y="170134"/>
              </a:lnTo>
              <a:lnTo>
                <a:pt x="2947206" y="170134"/>
              </a:lnTo>
              <a:lnTo>
                <a:pt x="2947206"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3C69A431-98CC-46BB-929E-D0E8031216C0}">
      <dsp:nvSpPr>
        <dsp:cNvPr id="0" name=""/>
        <dsp:cNvSpPr/>
      </dsp:nvSpPr>
      <dsp:spPr>
        <a:xfrm>
          <a:off x="3442290" y="4893295"/>
          <a:ext cx="91440" cy="337589"/>
        </a:xfrm>
        <a:custGeom>
          <a:avLst/>
          <a:gdLst/>
          <a:ahLst/>
          <a:cxnLst/>
          <a:rect l="0" t="0" r="0" b="0"/>
          <a:pathLst>
            <a:path>
              <a:moveTo>
                <a:pt x="45720" y="0"/>
              </a:moveTo>
              <a:lnTo>
                <a:pt x="45720" y="3375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48BDD3-FCF7-489F-9C6C-D974DAC24DC1}">
      <dsp:nvSpPr>
        <dsp:cNvPr id="0" name=""/>
        <dsp:cNvSpPr/>
      </dsp:nvSpPr>
      <dsp:spPr>
        <a:xfrm>
          <a:off x="540804" y="4893295"/>
          <a:ext cx="2947206" cy="337589"/>
        </a:xfrm>
        <a:custGeom>
          <a:avLst/>
          <a:gdLst/>
          <a:ahLst/>
          <a:cxnLst/>
          <a:rect l="0" t="0" r="0" b="0"/>
          <a:pathLst>
            <a:path>
              <a:moveTo>
                <a:pt x="2947206" y="0"/>
              </a:moveTo>
              <a:lnTo>
                <a:pt x="2947206"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87AAB2B1-5E1E-42B1-9615-E51F67470DB5}">
      <dsp:nvSpPr>
        <dsp:cNvPr id="0" name=""/>
        <dsp:cNvSpPr/>
      </dsp:nvSpPr>
      <dsp:spPr>
        <a:xfrm>
          <a:off x="3488010" y="3483994"/>
          <a:ext cx="3778641" cy="337589"/>
        </a:xfrm>
        <a:custGeom>
          <a:avLst/>
          <a:gdLst/>
          <a:ahLst/>
          <a:cxnLst/>
          <a:rect l="0" t="0" r="0" b="0"/>
          <a:pathLst>
            <a:path>
              <a:moveTo>
                <a:pt x="3778641" y="0"/>
              </a:moveTo>
              <a:lnTo>
                <a:pt x="3778641"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1009AA9B-3FE2-4564-9EEB-23FC00AE6337}">
      <dsp:nvSpPr>
        <dsp:cNvPr id="0" name=""/>
        <dsp:cNvSpPr/>
      </dsp:nvSpPr>
      <dsp:spPr>
        <a:xfrm>
          <a:off x="6730795" y="24122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C9798A-B1DC-479F-9C7D-3750A9A28E41}">
      <dsp:nvSpPr>
        <dsp:cNvPr id="0" name=""/>
        <dsp:cNvSpPr/>
      </dsp:nvSpPr>
      <dsp:spPr>
        <a:xfrm>
          <a:off x="7802507" y="2409604"/>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Variable</a:t>
          </a:r>
        </a:p>
      </dsp:txBody>
      <dsp:txXfrm>
        <a:off x="7802507" y="2409604"/>
        <a:ext cx="1607566" cy="1071711"/>
      </dsp:txXfrm>
    </dsp:sp>
    <dsp:sp modelId="{0EC82F2C-CA1B-4A34-AF62-64A49F0907A9}">
      <dsp:nvSpPr>
        <dsp:cNvPr id="0" name=""/>
        <dsp:cNvSpPr/>
      </dsp:nvSpPr>
      <dsp:spPr>
        <a:xfrm>
          <a:off x="2952154" y="38215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450CFF-36D0-4CC0-850F-D5440B1D6428}">
      <dsp:nvSpPr>
        <dsp:cNvPr id="0" name=""/>
        <dsp:cNvSpPr/>
      </dsp:nvSpPr>
      <dsp:spPr>
        <a:xfrm>
          <a:off x="4023866" y="3818904"/>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4023866" y="3818904"/>
        <a:ext cx="1607566" cy="1071711"/>
      </dsp:txXfrm>
    </dsp:sp>
    <dsp:sp modelId="{C1CF1683-1A9D-4D43-9406-72AFC8B9CC57}">
      <dsp:nvSpPr>
        <dsp:cNvPr id="0" name=""/>
        <dsp:cNvSpPr/>
      </dsp:nvSpPr>
      <dsp:spPr>
        <a:xfrm>
          <a:off x="4948"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33EF57-7E8E-47CB-BCCD-198B0450C484}">
      <dsp:nvSpPr>
        <dsp:cNvPr id="0" name=""/>
        <dsp:cNvSpPr/>
      </dsp:nvSpPr>
      <dsp:spPr>
        <a:xfrm>
          <a:off x="1076659"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1076659" y="5228205"/>
        <a:ext cx="1607566" cy="1071711"/>
      </dsp:txXfrm>
    </dsp:sp>
    <dsp:sp modelId="{75BE8E6F-2998-418F-AA21-610C3926C412}">
      <dsp:nvSpPr>
        <dsp:cNvPr id="0" name=""/>
        <dsp:cNvSpPr/>
      </dsp:nvSpPr>
      <dsp:spPr>
        <a:xfrm>
          <a:off x="2952154"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38DDFE-611D-40FB-BA13-F4D8F47376B4}">
      <dsp:nvSpPr>
        <dsp:cNvPr id="0" name=""/>
        <dsp:cNvSpPr/>
      </dsp:nvSpPr>
      <dsp:spPr>
        <a:xfrm>
          <a:off x="4023866"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4023866" y="5228205"/>
        <a:ext cx="1607566" cy="1071711"/>
      </dsp:txXfrm>
    </dsp:sp>
    <dsp:sp modelId="{A97A5EC9-C14B-445C-BAC2-BDF992A5A4A0}">
      <dsp:nvSpPr>
        <dsp:cNvPr id="0" name=""/>
        <dsp:cNvSpPr/>
      </dsp:nvSpPr>
      <dsp:spPr>
        <a:xfrm>
          <a:off x="5899360"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47B8B8-BC79-482B-A529-8F0E9D2E7792}">
      <dsp:nvSpPr>
        <dsp:cNvPr id="0" name=""/>
        <dsp:cNvSpPr/>
      </dsp:nvSpPr>
      <dsp:spPr>
        <a:xfrm>
          <a:off x="6971072"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6971072" y="5228205"/>
        <a:ext cx="1607566" cy="1071711"/>
      </dsp:txXfrm>
    </dsp:sp>
    <dsp:sp modelId="{0D703642-B286-4FCF-919D-492CEAD1AAEF}">
      <dsp:nvSpPr>
        <dsp:cNvPr id="0" name=""/>
        <dsp:cNvSpPr/>
      </dsp:nvSpPr>
      <dsp:spPr>
        <a:xfrm>
          <a:off x="10130903" y="38215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6C595C-D459-4116-890C-0FCDF243A72B}">
      <dsp:nvSpPr>
        <dsp:cNvPr id="0" name=""/>
        <dsp:cNvSpPr/>
      </dsp:nvSpPr>
      <dsp:spPr>
        <a:xfrm>
          <a:off x="11320577" y="3810395"/>
          <a:ext cx="2364634"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11320577" y="3810395"/>
        <a:ext cx="2364634" cy="1071711"/>
      </dsp:txXfrm>
    </dsp:sp>
    <dsp:sp modelId="{29FF6941-A2F0-4F5E-A260-FA54E556977F}">
      <dsp:nvSpPr>
        <dsp:cNvPr id="0" name=""/>
        <dsp:cNvSpPr/>
      </dsp:nvSpPr>
      <dsp:spPr>
        <a:xfrm>
          <a:off x="8846566"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88EAB4-3EF5-4D27-86BD-F96C9F6C0A8A}">
      <dsp:nvSpPr>
        <dsp:cNvPr id="0" name=""/>
        <dsp:cNvSpPr/>
      </dsp:nvSpPr>
      <dsp:spPr>
        <a:xfrm>
          <a:off x="9918278"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9918278" y="5228205"/>
        <a:ext cx="1607566" cy="1071711"/>
      </dsp:txXfrm>
    </dsp:sp>
    <dsp:sp modelId="{1AB78844-7EEA-4FFA-A269-1431E985F8E1}">
      <dsp:nvSpPr>
        <dsp:cNvPr id="0" name=""/>
        <dsp:cNvSpPr/>
      </dsp:nvSpPr>
      <dsp:spPr>
        <a:xfrm>
          <a:off x="11793773"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988BA3-F9A8-4D7F-8FB4-1BF61A68E207}">
      <dsp:nvSpPr>
        <dsp:cNvPr id="0" name=""/>
        <dsp:cNvSpPr/>
      </dsp:nvSpPr>
      <dsp:spPr>
        <a:xfrm>
          <a:off x="12865484"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12865484" y="5228205"/>
        <a:ext cx="1607566" cy="10717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856C7-8A44-4FF5-B8E5-0DF6B7AA95E0}">
      <dsp:nvSpPr>
        <dsp:cNvPr id="0" name=""/>
        <dsp:cNvSpPr/>
      </dsp:nvSpPr>
      <dsp:spPr>
        <a:xfrm>
          <a:off x="5881687" y="4073326"/>
          <a:ext cx="4976812" cy="570071"/>
        </a:xfrm>
        <a:custGeom>
          <a:avLst/>
          <a:gdLst/>
          <a:ahLst/>
          <a:cxnLst/>
          <a:rect l="0" t="0" r="0" b="0"/>
          <a:pathLst>
            <a:path>
              <a:moveTo>
                <a:pt x="0" y="0"/>
              </a:moveTo>
              <a:lnTo>
                <a:pt x="0" y="287297"/>
              </a:lnTo>
              <a:lnTo>
                <a:pt x="4976812" y="287297"/>
              </a:lnTo>
              <a:lnTo>
                <a:pt x="4976812" y="570071"/>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92F4DED8-28D4-4342-8705-94B95D9A4ACE}">
      <dsp:nvSpPr>
        <dsp:cNvPr id="0" name=""/>
        <dsp:cNvSpPr/>
      </dsp:nvSpPr>
      <dsp:spPr>
        <a:xfrm>
          <a:off x="5835967" y="4073326"/>
          <a:ext cx="91440" cy="570071"/>
        </a:xfrm>
        <a:custGeom>
          <a:avLst/>
          <a:gdLst/>
          <a:ahLst/>
          <a:cxnLst/>
          <a:rect l="0" t="0" r="0" b="0"/>
          <a:pathLst>
            <a:path>
              <a:moveTo>
                <a:pt x="45720" y="0"/>
              </a:moveTo>
              <a:lnTo>
                <a:pt x="45720" y="5700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EDC55A-7AAA-4F24-85EE-803CD3FAD3A5}">
      <dsp:nvSpPr>
        <dsp:cNvPr id="0" name=""/>
        <dsp:cNvSpPr/>
      </dsp:nvSpPr>
      <dsp:spPr>
        <a:xfrm>
          <a:off x="904875" y="4073326"/>
          <a:ext cx="4976812" cy="570071"/>
        </a:xfrm>
        <a:custGeom>
          <a:avLst/>
          <a:gdLst/>
          <a:ahLst/>
          <a:cxnLst/>
          <a:rect l="0" t="0" r="0" b="0"/>
          <a:pathLst>
            <a:path>
              <a:moveTo>
                <a:pt x="4976812" y="0"/>
              </a:moveTo>
              <a:lnTo>
                <a:pt x="4976812" y="287297"/>
              </a:lnTo>
              <a:lnTo>
                <a:pt x="0" y="287297"/>
              </a:lnTo>
              <a:lnTo>
                <a:pt x="0" y="570071"/>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19200797-FB06-48E2-A521-1A4A28F86E05}">
      <dsp:nvSpPr>
        <dsp:cNvPr id="0" name=""/>
        <dsp:cNvSpPr/>
      </dsp:nvSpPr>
      <dsp:spPr>
        <a:xfrm>
          <a:off x="4976812" y="2263576"/>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0CEC2A-2D7E-4CD2-B726-33B69AC13D41}">
      <dsp:nvSpPr>
        <dsp:cNvPr id="0" name=""/>
        <dsp:cNvSpPr/>
      </dsp:nvSpPr>
      <dsp:spPr>
        <a:xfrm>
          <a:off x="6786562" y="2259052"/>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6786562" y="2259052"/>
        <a:ext cx="2714624" cy="1809749"/>
      </dsp:txXfrm>
    </dsp:sp>
    <dsp:sp modelId="{1AC472DA-DC50-427A-B9B6-8D4AF1A721C6}">
      <dsp:nvSpPr>
        <dsp:cNvPr id="0" name=""/>
        <dsp:cNvSpPr/>
      </dsp:nvSpPr>
      <dsp:spPr>
        <a:xfrm>
          <a:off x="0"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213FCE-2463-41F6-9460-82CC3E7583EB}">
      <dsp:nvSpPr>
        <dsp:cNvPr id="0" name=""/>
        <dsp:cNvSpPr/>
      </dsp:nvSpPr>
      <dsp:spPr>
        <a:xfrm>
          <a:off x="1809750"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1809750" y="4638873"/>
        <a:ext cx="2714624" cy="1809749"/>
      </dsp:txXfrm>
    </dsp:sp>
    <dsp:sp modelId="{D85368BC-4140-4808-9EB8-986D185EC83E}">
      <dsp:nvSpPr>
        <dsp:cNvPr id="0" name=""/>
        <dsp:cNvSpPr/>
      </dsp:nvSpPr>
      <dsp:spPr>
        <a:xfrm>
          <a:off x="4976812"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6ED96-1675-48FA-9EBB-A8615D6A744D}">
      <dsp:nvSpPr>
        <dsp:cNvPr id="0" name=""/>
        <dsp:cNvSpPr/>
      </dsp:nvSpPr>
      <dsp:spPr>
        <a:xfrm>
          <a:off x="6786562"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6786562" y="4638873"/>
        <a:ext cx="2714624" cy="1809749"/>
      </dsp:txXfrm>
    </dsp:sp>
    <dsp:sp modelId="{3F43EA89-FA96-41DA-8746-DDC9B854BA79}">
      <dsp:nvSpPr>
        <dsp:cNvPr id="0" name=""/>
        <dsp:cNvSpPr/>
      </dsp:nvSpPr>
      <dsp:spPr>
        <a:xfrm>
          <a:off x="9953624"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A5F767-C0FF-4537-8507-C22ED0AD6CA0}">
      <dsp:nvSpPr>
        <dsp:cNvPr id="0" name=""/>
        <dsp:cNvSpPr/>
      </dsp:nvSpPr>
      <dsp:spPr>
        <a:xfrm>
          <a:off x="11763374"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11763374" y="4638873"/>
        <a:ext cx="2714624" cy="18097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88B49-3095-4A83-8C10-A160CE9F4AC8}">
      <dsp:nvSpPr>
        <dsp:cNvPr id="0" name=""/>
        <dsp:cNvSpPr/>
      </dsp:nvSpPr>
      <dsp:spPr>
        <a:xfrm>
          <a:off x="5675969" y="2136351"/>
          <a:ext cx="2865555" cy="656472"/>
        </a:xfrm>
        <a:custGeom>
          <a:avLst/>
          <a:gdLst/>
          <a:ahLst/>
          <a:cxnLst/>
          <a:rect l="0" t="0" r="0" b="0"/>
          <a:pathLst>
            <a:path>
              <a:moveTo>
                <a:pt x="0" y="0"/>
              </a:moveTo>
              <a:lnTo>
                <a:pt x="0" y="330841"/>
              </a:lnTo>
              <a:lnTo>
                <a:pt x="2865555" y="330841"/>
              </a:lnTo>
              <a:lnTo>
                <a:pt x="2865555" y="656472"/>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875F96F3-30BC-496B-AE0B-082E6B86AC05}">
      <dsp:nvSpPr>
        <dsp:cNvPr id="0" name=""/>
        <dsp:cNvSpPr/>
      </dsp:nvSpPr>
      <dsp:spPr>
        <a:xfrm>
          <a:off x="2810414" y="2136351"/>
          <a:ext cx="2865555" cy="656472"/>
        </a:xfrm>
        <a:custGeom>
          <a:avLst/>
          <a:gdLst/>
          <a:ahLst/>
          <a:cxnLst/>
          <a:rect l="0" t="0" r="0" b="0"/>
          <a:pathLst>
            <a:path>
              <a:moveTo>
                <a:pt x="2865555" y="0"/>
              </a:moveTo>
              <a:lnTo>
                <a:pt x="2865555" y="330841"/>
              </a:lnTo>
              <a:lnTo>
                <a:pt x="0" y="330841"/>
              </a:lnTo>
              <a:lnTo>
                <a:pt x="0" y="656472"/>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71AFA267-E4A7-4137-BFFA-C44284706939}">
      <dsp:nvSpPr>
        <dsp:cNvPr id="0" name=""/>
        <dsp:cNvSpPr/>
      </dsp:nvSpPr>
      <dsp:spPr>
        <a:xfrm>
          <a:off x="4633949" y="52311"/>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8152E7-9B5A-42BC-AB6B-83C31822501A}">
      <dsp:nvSpPr>
        <dsp:cNvPr id="0" name=""/>
        <dsp:cNvSpPr/>
      </dsp:nvSpPr>
      <dsp:spPr>
        <a:xfrm>
          <a:off x="6717989" y="47101"/>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6717989" y="47101"/>
        <a:ext cx="3126060" cy="2084040"/>
      </dsp:txXfrm>
    </dsp:sp>
    <dsp:sp modelId="{67C8F230-14DA-4915-AC64-0BE854565119}">
      <dsp:nvSpPr>
        <dsp:cNvPr id="0" name=""/>
        <dsp:cNvSpPr/>
      </dsp:nvSpPr>
      <dsp:spPr>
        <a:xfrm>
          <a:off x="1768394" y="2792824"/>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8A519E-DA09-4D52-86B3-81D01FDE8EF2}">
      <dsp:nvSpPr>
        <dsp:cNvPr id="0" name=""/>
        <dsp:cNvSpPr/>
      </dsp:nvSpPr>
      <dsp:spPr>
        <a:xfrm>
          <a:off x="3852434" y="2787614"/>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3852434" y="2787614"/>
        <a:ext cx="3126060" cy="2084040"/>
      </dsp:txXfrm>
    </dsp:sp>
    <dsp:sp modelId="{F6FCE74B-C810-4F6D-AE26-0B5E51B1B26E}">
      <dsp:nvSpPr>
        <dsp:cNvPr id="0" name=""/>
        <dsp:cNvSpPr/>
      </dsp:nvSpPr>
      <dsp:spPr>
        <a:xfrm>
          <a:off x="7499505" y="2792824"/>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4D15AE-1497-4BD4-B3BF-30EA6FB38FA3}">
      <dsp:nvSpPr>
        <dsp:cNvPr id="0" name=""/>
        <dsp:cNvSpPr/>
      </dsp:nvSpPr>
      <dsp:spPr>
        <a:xfrm>
          <a:off x="9583545" y="2787614"/>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9583545" y="2787614"/>
        <a:ext cx="3126060" cy="2084040"/>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9/19/2023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536610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841019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592188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017059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a:p>
            <a:endParaRPr lang="en-US" dirty="0"/>
          </a:p>
          <a:p>
            <a:r>
              <a:rPr lang="en-US" dirty="0"/>
              <a:t>Standard error – how much variation can we expect in our means if we drew many random samples.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look at skewness and kurtosis which describe the overall distribution of a variable. First, skewness – skewness describes how </a:t>
            </a:r>
            <a:r>
              <a:rPr lang="en-US" dirty="0" err="1"/>
              <a:t>how</a:t>
            </a:r>
            <a:r>
              <a:rPr lang="en-US" dirty="0"/>
              <a:t> “lopsided” the data’s distribution is overall.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222964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Kurtosis describes how “jagged” the data’s distribution is. </a:t>
            </a:r>
          </a:p>
          <a:p>
            <a:r>
              <a:rPr lang="en-US" dirty="0"/>
              <a:t>Great, now let’s actually measure all these in a dataset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5199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https://pixabay.com/photos/bigfoot-evolution-anthropoid-ape-542546/  </a:t>
            </a:r>
          </a:p>
          <a:p>
            <a:r>
              <a:rPr lang="en-US" dirty="0"/>
              <a:t>The interesting thing about the normal distribution is that while we see approximations to it everywhere, it’s nearly impossible to find it perfectly in real life.  Some ways we can check whether a variable is normally distributed enough are with descriptive statistics. We can check whether its skewness and kurtosis fall within a certain range, this is a pretty generous range here, but a perfectly normal distribution will have a skewness and kurtosis of 0, so the closer to 0 the more normal it is.</a:t>
            </a:r>
          </a:p>
          <a:p>
            <a:endParaRPr lang="en-US" dirty="0"/>
          </a:p>
          <a:p>
            <a:r>
              <a:rPr lang="en-US" dirty="0"/>
              <a:t>We can also visualize it and we’ve been using histograms to do that. With this we can see whether the variable “looks” normal, or how “bell-shaped” it appears.  </a:t>
            </a:r>
          </a:p>
          <a:p>
            <a:endParaRPr lang="en-US" dirty="0"/>
          </a:p>
          <a:p>
            <a:r>
              <a:rPr lang="en-US" dirty="0"/>
              <a:t>Finally there are some other ways to test normality but we won’t get into those, we can perform a statistical test to check whether our variable is likely to be different than normal. The cool thing is that after this course you will understand how tests like these work at a basic level.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4181612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can’t measure the sale price of EVERY house, we are going to take a sample. So we need to be very specific about </a:t>
            </a:r>
            <a:r>
              <a:rPr lang="en-US" i="1" dirty="0"/>
              <a:t>what </a:t>
            </a:r>
            <a:r>
              <a:rPr lang="en-US" i="0" dirty="0"/>
              <a:t>we are measuring. </a:t>
            </a:r>
          </a:p>
          <a:p>
            <a:r>
              <a:rPr lang="en-US" i="0" dirty="0"/>
              <a:t>However you are going to find that through some of the principles you learned earlier that we can actually make some claims about ALL houses given a SAMPLE of houses that we took.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 good hypothesis will meet a few criteria: </a:t>
            </a:r>
          </a:p>
          <a:p>
            <a:r>
              <a:rPr lang="en-US" dirty="0"/>
              <a:t>First, it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38323725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28679558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11827045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a:p>
            <a:r>
              <a:rPr lang="en-US" dirty="0"/>
              <a:t>Take a moment to fill out the rest of these correctly.</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1215835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15779009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confidence interval is in three “parts” here. First the point estimate is our real sample mean, then we multiply our critical value (which is again 1.96 for us) times what’s known as the standard error which is our population’ s standard deviation divided by the square root of the sample – again, we don’t actually know this information, so we’ll substitute with the sample information.</a:t>
            </a:r>
          </a:p>
          <a:p>
            <a:r>
              <a:rPr lang="en-US" dirty="0"/>
              <a:t>But this gives us a range of values around which we’d expect the population mean to fall. </a:t>
            </a:r>
          </a:p>
          <a:p>
            <a:r>
              <a:rPr lang="en-US" dirty="0"/>
              <a:t>The “variable” part of this is the “margin of error.” You may hear that a margin of error is 2-3% of the estimate, with a poll for example, this is a measure of the “wiggle room” which the confidence interval represents.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567180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35614795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4584046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89</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90</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91</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942275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QuickStyle" Target="../diagrams/quickStyle2.xml"/><Relationship Id="rId11" Type="http://schemas.openxmlformats.org/officeDocument/2006/relationships/image" Target="../media/image13.png"/><Relationship Id="rId5" Type="http://schemas.openxmlformats.org/officeDocument/2006/relationships/diagramLayout" Target="../diagrams/layout2.xml"/><Relationship Id="rId10" Type="http://schemas.openxmlformats.org/officeDocument/2006/relationships/image" Target="../media/image12.jpeg"/><Relationship Id="rId4" Type="http://schemas.openxmlformats.org/officeDocument/2006/relationships/diagramData" Target="../diagrams/data2.xml"/><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8.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15.jpeg"/><Relationship Id="rId4" Type="http://schemas.openxmlformats.org/officeDocument/2006/relationships/diagramData" Target="../diagrams/data3.xml"/><Relationship Id="rId9"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www.katemarshallmaths.com/chapter-3-bell-shaped-distribution.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hyperlink" Target="https://www.katemarshallmaths.com/chapter-3-bell-shaped-distribution.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29.jpe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31.jpeg"/><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5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28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42.emf"/><Relationship Id="rId5" Type="http://schemas.openxmlformats.org/officeDocument/2006/relationships/image" Target="../media/image41.jpeg"/><Relationship Id="rId4" Type="http://schemas.openxmlformats.org/officeDocument/2006/relationships/image" Target="../media/image40.jpeg"/></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44.png"/></Relationships>
</file>

<file path=ppt/slides/_rels/slide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390.png"/></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txBody>
            <a:bodyPr/>
            <a:lstStyle/>
            <a:p>
              <a:endParaRPr lang="en-US"/>
            </a:p>
          </p:txBody>
        </p:sp>
      </p:grpSp>
      <p:sp>
        <p:nvSpPr>
          <p:cNvPr id="6" name="AutoShape 6"/>
          <p:cNvSpPr/>
          <p:nvPr/>
        </p:nvSpPr>
        <p:spPr>
          <a:xfrm>
            <a:off x="-2642538" y="1211424"/>
            <a:ext cx="13130342" cy="56192"/>
          </a:xfrm>
          <a:prstGeom prst="rect">
            <a:avLst/>
          </a:prstGeom>
          <a:solidFill>
            <a:srgbClr val="3D3935"/>
          </a:solidFill>
        </p:spPr>
        <p:txBody>
          <a:bodyPr/>
          <a:lstStyle/>
          <a:p>
            <a:endParaRPr lang="en-US"/>
          </a:p>
        </p:txBody>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228722"/>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BUSINESS STATISTICS IN EXCEL</a:t>
            </a:r>
          </a:p>
        </p:txBody>
      </p:sp>
      <p:pic>
        <p:nvPicPr>
          <p:cNvPr id="10" name="Picture 9" descr="A logo for a university&#10;&#10;Description automatically generated">
            <a:extLst>
              <a:ext uri="{FF2B5EF4-FFF2-40B4-BE49-F238E27FC236}">
                <a16:creationId xmlns:a16="http://schemas.microsoft.com/office/drawing/2014/main" id="{5F31B74F-F5D6-B24F-3CF5-43F2A4FBB8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7355272"/>
            <a:ext cx="3505201" cy="289618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a:solidFill>
                  <a:srgbClr val="000000"/>
                </a:solidFill>
                <a:latin typeface="League Spartan Bold"/>
              </a:rPr>
              <a:t>WHAT’S ON THE TABLE?</a:t>
            </a:r>
            <a:endParaRPr lang="en-US" sz="7500" spc="375" dirty="0">
              <a:solidFill>
                <a:srgbClr val="000000"/>
              </a:solidFill>
              <a:latin typeface="League Spartan Bold"/>
            </a:endParaRP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889458450"/>
              </p:ext>
            </p:extLst>
          </p:nvPr>
        </p:nvGraphicFramePr>
        <p:xfrm>
          <a:off x="2209653" y="1310243"/>
          <a:ext cx="14478000" cy="8712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“WHICH KIND?”</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7777098"/>
              </p:ext>
            </p:extLst>
          </p:nvPr>
        </p:nvGraphicFramePr>
        <p:xfrm>
          <a:off x="2362200" y="985887"/>
          <a:ext cx="14478000" cy="8712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Yes, No, Opportunity, Checklist, Box, Cross, Choice">
            <a:extLst>
              <a:ext uri="{FF2B5EF4-FFF2-40B4-BE49-F238E27FC236}">
                <a16:creationId xmlns:a16="http://schemas.microsoft.com/office/drawing/2014/main" id="{5936D417-C474-4D3A-9C43-1D974A3B10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737" y="7286625"/>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ful, Marbles, Gems, Candies, Bowl, Marble, Color">
            <a:extLst>
              <a:ext uri="{FF2B5EF4-FFF2-40B4-BE49-F238E27FC236}">
                <a16:creationId xmlns:a16="http://schemas.microsoft.com/office/drawing/2014/main" id="{69B086A6-23C8-4501-B438-B3BCC2FB82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51862" y="7612716"/>
            <a:ext cx="4283959" cy="24097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llet Journal, Week, Days, Aesthetic, Calendar">
            <a:extLst>
              <a:ext uri="{FF2B5EF4-FFF2-40B4-BE49-F238E27FC236}">
                <a16:creationId xmlns:a16="http://schemas.microsoft.com/office/drawing/2014/main" id="{D12F8850-CCD3-49B0-B5AE-120D17DB4B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104620" y="6819900"/>
            <a:ext cx="3459480" cy="3459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103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“HOW MUCH/HOW MANY?”</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3572610271"/>
              </p:ext>
            </p:extLst>
          </p:nvPr>
        </p:nvGraphicFramePr>
        <p:xfrm>
          <a:off x="3100269" y="1759592"/>
          <a:ext cx="14478000" cy="49239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074" name="Picture 2" descr="four boys laughing and sitting on grass during daytime">
            <a:extLst>
              <a:ext uri="{FF2B5EF4-FFF2-40B4-BE49-F238E27FC236}">
                <a16:creationId xmlns:a16="http://schemas.microsoft.com/office/drawing/2014/main" id="{35E6E610-F5CC-4F31-A674-5FE1D70D42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1800" y="6683558"/>
            <a:ext cx="4838828" cy="32274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700ACCD-B172-4A6F-8D27-09CC8F3E59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39269" y="6683558"/>
            <a:ext cx="4838829" cy="322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851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DON’T HOLD ME TO IT…</a:t>
            </a:r>
          </a:p>
        </p:txBody>
      </p:sp>
      <p:pic>
        <p:nvPicPr>
          <p:cNvPr id="7" name="Picture 6">
            <a:extLst>
              <a:ext uri="{FF2B5EF4-FFF2-40B4-BE49-F238E27FC236}">
                <a16:creationId xmlns:a16="http://schemas.microsoft.com/office/drawing/2014/main" id="{7D523EE6-A6E3-464D-BA91-C8F856AD321F}"/>
              </a:ext>
            </a:extLst>
          </p:cNvPr>
          <p:cNvPicPr>
            <a:picLocks noChangeAspect="1"/>
          </p:cNvPicPr>
          <p:nvPr/>
        </p:nvPicPr>
        <p:blipFill>
          <a:blip r:embed="rId4"/>
          <a:stretch>
            <a:fillRect/>
          </a:stretch>
        </p:blipFill>
        <p:spPr>
          <a:xfrm>
            <a:off x="1066800" y="2933700"/>
            <a:ext cx="7657143" cy="3695238"/>
          </a:xfrm>
          <a:prstGeom prst="rect">
            <a:avLst/>
          </a:prstGeom>
        </p:spPr>
      </p:pic>
      <p:sp>
        <p:nvSpPr>
          <p:cNvPr id="10" name="Rectangle 9">
            <a:extLst>
              <a:ext uri="{FF2B5EF4-FFF2-40B4-BE49-F238E27FC236}">
                <a16:creationId xmlns:a16="http://schemas.microsoft.com/office/drawing/2014/main" id="{4B614514-BD6E-44B7-83B7-B5B879E19184}"/>
              </a:ext>
            </a:extLst>
          </p:cNvPr>
          <p:cNvSpPr/>
          <p:nvPr/>
        </p:nvSpPr>
        <p:spPr>
          <a:xfrm>
            <a:off x="-1" y="9864959"/>
            <a:ext cx="7834196" cy="369332"/>
          </a:xfrm>
          <a:prstGeom prst="rect">
            <a:avLst/>
          </a:prstGeom>
        </p:spPr>
        <p:txBody>
          <a:bodyPr wrap="none">
            <a:spAutoFit/>
          </a:bodyPr>
          <a:lstStyle/>
          <a:p>
            <a:r>
              <a:rPr lang="en-US" dirty="0"/>
              <a:t>https://news.gallup.com/poll/27973/americans-25-children-ideal-family-size.aspx</a:t>
            </a:r>
          </a:p>
        </p:txBody>
      </p:sp>
      <p:sp>
        <p:nvSpPr>
          <p:cNvPr id="13" name="Rectangle 12">
            <a:extLst>
              <a:ext uri="{FF2B5EF4-FFF2-40B4-BE49-F238E27FC236}">
                <a16:creationId xmlns:a16="http://schemas.microsoft.com/office/drawing/2014/main" id="{C1E9032C-D06C-49FD-ABFB-F95A63D2D40C}"/>
              </a:ext>
            </a:extLst>
          </p:cNvPr>
          <p:cNvSpPr/>
          <p:nvPr/>
        </p:nvSpPr>
        <p:spPr>
          <a:xfrm>
            <a:off x="9448653" y="3212618"/>
            <a:ext cx="8675355" cy="3416320"/>
          </a:xfrm>
          <a:prstGeom prst="rect">
            <a:avLst/>
          </a:prstGeom>
        </p:spPr>
        <p:txBody>
          <a:bodyPr wrap="square">
            <a:spAutoFit/>
          </a:bodyPr>
          <a:lstStyle/>
          <a:p>
            <a:r>
              <a:rPr lang="en-US" sz="3600" dirty="0">
                <a:latin typeface="Gidole" panose="020B0604020202020204" charset="0"/>
              </a:rPr>
              <a:t>Treat discrete as continuous (maybe) when:</a:t>
            </a:r>
          </a:p>
          <a:p>
            <a:pPr marL="285750" indent="-285750">
              <a:buFont typeface="Arial" panose="020B0604020202020204" pitchFamily="34" charset="0"/>
              <a:buChar char="•"/>
            </a:pPr>
            <a:endParaRPr lang="en-US" sz="3600" dirty="0">
              <a:latin typeface="Gidole" panose="020B0604020202020204" charset="0"/>
            </a:endParaRPr>
          </a:p>
          <a:p>
            <a:pPr marL="285750" indent="-285750">
              <a:buFont typeface="Arial" panose="020B0604020202020204" pitchFamily="34" charset="0"/>
              <a:buChar char="•"/>
            </a:pPr>
            <a:r>
              <a:rPr lang="en-US" sz="3600" dirty="0">
                <a:latin typeface="Gidole" panose="020B0604020202020204" charset="0"/>
              </a:rPr>
              <a:t>Large number of observations</a:t>
            </a:r>
          </a:p>
          <a:p>
            <a:pPr marL="285750" indent="-285750">
              <a:buFont typeface="Arial" panose="020B0604020202020204" pitchFamily="34" charset="0"/>
              <a:buChar char="•"/>
            </a:pPr>
            <a:r>
              <a:rPr lang="en-US" sz="3600" dirty="0">
                <a:latin typeface="Gidole" panose="020B0604020202020204" charset="0"/>
              </a:rPr>
              <a:t>Large number of values an observation can take</a:t>
            </a:r>
          </a:p>
          <a:p>
            <a:pPr marL="285750"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4009711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9982200" y="556296"/>
            <a:ext cx="5562600" cy="363593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678938"/>
          </a:xfrm>
          <a:prstGeom prst="rect">
            <a:avLst/>
          </a:prstGeom>
        </p:spPr>
        <p:txBody>
          <a:bodyPr lIns="0" tIns="0" rIns="0" bIns="0" rtlCol="0" anchor="t">
            <a:spAutoFit/>
          </a:bodyPr>
          <a:lstStyle/>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(Don’t be afraid to poke at the data!)</a:t>
            </a:r>
          </a:p>
          <a:p>
            <a:pPr marL="1261110" lvl="2" indent="-457200">
              <a:lnSpc>
                <a:spcPct val="150000"/>
              </a:lnSpc>
              <a:buFont typeface="Arial" panose="020B0604020202020204" pitchFamily="34" charset="0"/>
              <a:buChar char="•"/>
            </a:pPr>
            <a:r>
              <a:rPr lang="en-US" sz="3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txBody>
          <a:bodyPr/>
          <a:lstStyle/>
          <a:p>
            <a:endParaRPr lang="en-US"/>
          </a:p>
        </p:txBody>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685800" y="-14993"/>
            <a:ext cx="7924800" cy="923330"/>
          </a:xfrm>
          <a:prstGeom prst="rect">
            <a:avLst/>
          </a:prstGeom>
          <a:noFill/>
        </p:spPr>
        <p:txBody>
          <a:bodyPr wrap="square" rtlCol="0">
            <a:spAutoFit/>
          </a:bodyPr>
          <a:lstStyle/>
          <a:p>
            <a:pPr algn="ctr"/>
            <a:r>
              <a:rPr lang="en-US" sz="54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580101" y="4274176"/>
            <a:ext cx="7924800" cy="830997"/>
          </a:xfrm>
          <a:prstGeom prst="rect">
            <a:avLst/>
          </a:prstGeom>
          <a:noFill/>
        </p:spPr>
        <p:txBody>
          <a:bodyPr wrap="square" rtlCol="0">
            <a:spAutoFit/>
          </a:bodyPr>
          <a:lstStyle/>
          <a:p>
            <a:pPr algn="ctr"/>
            <a:r>
              <a:rPr lang="en-US" sz="48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36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p:txBody>
      </p:sp>
    </p:spTree>
    <p:extLst>
      <p:ext uri="{BB962C8B-B14F-4D97-AF65-F5344CB8AC3E}">
        <p14:creationId xmlns:p14="http://schemas.microsoft.com/office/powerpoint/2010/main" val="162228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wages.xlsx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979687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txBody>
          <a:bodyPr/>
          <a:lstStyle/>
          <a:p>
            <a:endParaRPr lang="en-US"/>
          </a:p>
        </p:txBody>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6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1252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1200150" lvl="2" indent="-285750">
              <a:buFont typeface="Arial" panose="020B0604020202020204" pitchFamily="34" charset="0"/>
              <a:buChar char="•"/>
            </a:pPr>
            <a:r>
              <a:rPr lang="en-US" sz="3600" dirty="0">
                <a:latin typeface="Gidole" panose="020B0604020202020204" charset="0"/>
              </a:rPr>
              <a:t>Range: What are the min/max?</a:t>
            </a:r>
          </a:p>
          <a:p>
            <a:pPr marL="1200150" lvl="2"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1200150" lvl="2" indent="-285750">
              <a:buFont typeface="Arial" panose="020B0604020202020204" pitchFamily="34" charset="0"/>
              <a:buChar char="•"/>
            </a:pPr>
            <a:r>
              <a:rPr lang="en-US" sz="3600" dirty="0">
                <a:latin typeface="Gidole" panose="020B0604020202020204" charset="0"/>
              </a:rPr>
              <a:t>Standard deviation: Square root of the variance</a:t>
            </a:r>
          </a:p>
        </p:txBody>
      </p:sp>
    </p:spTree>
    <p:extLst>
      <p:ext uri="{BB962C8B-B14F-4D97-AF65-F5344CB8AC3E}">
        <p14:creationId xmlns:p14="http://schemas.microsoft.com/office/powerpoint/2010/main" val="1020944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Skewness: How lopsided is the data?</a:t>
            </a:r>
          </a:p>
        </p:txBody>
      </p:sp>
      <p:pic>
        <p:nvPicPr>
          <p:cNvPr id="18" name="Picture 17">
            <a:extLst>
              <a:ext uri="{FF2B5EF4-FFF2-40B4-BE49-F238E27FC236}">
                <a16:creationId xmlns:a16="http://schemas.microsoft.com/office/drawing/2014/main" id="{DF1A56B4-C586-409E-8932-343C7FBE602E}"/>
              </a:ext>
            </a:extLst>
          </p:cNvPr>
          <p:cNvPicPr>
            <a:picLocks noChangeAspect="1"/>
          </p:cNvPicPr>
          <p:nvPr/>
        </p:nvPicPr>
        <p:blipFill>
          <a:blip r:embed="rId4"/>
          <a:stretch>
            <a:fillRect/>
          </a:stretch>
        </p:blipFill>
        <p:spPr>
          <a:xfrm>
            <a:off x="3419237" y="5829300"/>
            <a:ext cx="11843377" cy="3293972"/>
          </a:xfrm>
          <a:prstGeom prst="rect">
            <a:avLst/>
          </a:prstGeom>
        </p:spPr>
      </p:pic>
    </p:spTree>
    <p:extLst>
      <p:ext uri="{BB962C8B-B14F-4D97-AF65-F5344CB8AC3E}">
        <p14:creationId xmlns:p14="http://schemas.microsoft.com/office/powerpoint/2010/main" val="3026004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Kurtosis: How jagged is the data?</a:t>
            </a:r>
          </a:p>
        </p:txBody>
      </p:sp>
      <p:pic>
        <p:nvPicPr>
          <p:cNvPr id="11" name="Picture 10">
            <a:extLst>
              <a:ext uri="{FF2B5EF4-FFF2-40B4-BE49-F238E27FC236}">
                <a16:creationId xmlns:a16="http://schemas.microsoft.com/office/drawing/2014/main" id="{9C9F1E60-5ECE-410C-9FD8-D02C1DE41763}"/>
              </a:ext>
            </a:extLst>
          </p:cNvPr>
          <p:cNvPicPr>
            <a:picLocks noChangeAspect="1"/>
          </p:cNvPicPr>
          <p:nvPr/>
        </p:nvPicPr>
        <p:blipFill>
          <a:blip r:embed="rId4"/>
          <a:stretch>
            <a:fillRect/>
          </a:stretch>
        </p:blipFill>
        <p:spPr>
          <a:xfrm>
            <a:off x="3200400" y="6047441"/>
            <a:ext cx="12039600" cy="3185080"/>
          </a:xfrm>
          <a:prstGeom prst="rect">
            <a:avLst/>
          </a:prstGeom>
        </p:spPr>
      </p:pic>
    </p:spTree>
    <p:extLst>
      <p:ext uri="{BB962C8B-B14F-4D97-AF65-F5344CB8AC3E}">
        <p14:creationId xmlns:p14="http://schemas.microsoft.com/office/powerpoint/2010/main" val="3923848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txBody>
          <a:bodyPr/>
          <a:lstStyle/>
          <a:p>
            <a:endParaRPr lang="en-US"/>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724150"/>
            <a:ext cx="8602133" cy="4838700"/>
          </a:xfrm>
          <a:prstGeom prst="rect">
            <a:avLst/>
          </a:prstGeom>
        </p:spPr>
      </p:pic>
      <p:sp>
        <p:nvSpPr>
          <p:cNvPr id="8" name="Rectangle 7">
            <a:extLst>
              <a:ext uri="{FF2B5EF4-FFF2-40B4-BE49-F238E27FC236}">
                <a16:creationId xmlns:a16="http://schemas.microsoft.com/office/drawing/2014/main" id="{D6068C8A-C417-44FD-AADD-FA537B707B4D}"/>
              </a:ext>
            </a:extLst>
          </p:cNvPr>
          <p:cNvSpPr/>
          <p:nvPr/>
        </p:nvSpPr>
        <p:spPr>
          <a:xfrm>
            <a:off x="10058400" y="3238500"/>
            <a:ext cx="7696200" cy="3539430"/>
          </a:xfrm>
          <a:prstGeom prst="rect">
            <a:avLst/>
          </a:prstGeom>
        </p:spPr>
        <p:txBody>
          <a:bodyPr wrap="square">
            <a:spAutoFit/>
          </a:bodyPr>
          <a:lstStyle/>
          <a:p>
            <a:pPr marL="285750" indent="-285750">
              <a:buFont typeface="Arial" panose="020B0604020202020204" pitchFamily="34" charset="0"/>
              <a:buChar char="•"/>
            </a:pPr>
            <a:r>
              <a:rPr lang="en-US" sz="3200" dirty="0">
                <a:latin typeface="Gidole" panose="020B0604020202020204" charset="0"/>
              </a:rPr>
              <a:t>File → Options → Add-ins</a:t>
            </a:r>
          </a:p>
          <a:p>
            <a:pPr marL="285750" indent="-285750">
              <a:buFont typeface="Arial" panose="020B0604020202020204" pitchFamily="34" charset="0"/>
              <a:buChar char="•"/>
            </a:pPr>
            <a:r>
              <a:rPr lang="en-US" sz="3200" dirty="0">
                <a:latin typeface="Gidole" panose="020B0604020202020204" charset="0"/>
              </a:rPr>
              <a:t>Click Go toward the bottom of the menu</a:t>
            </a:r>
          </a:p>
          <a:p>
            <a:pPr marL="285750" indent="-285750">
              <a:buFont typeface="Arial" panose="020B0604020202020204" pitchFamily="34" charset="0"/>
              <a:buChar char="•"/>
            </a:pPr>
            <a:r>
              <a:rPr lang="en-US" sz="3200" dirty="0">
                <a:latin typeface="Gidole" panose="020B0604020202020204" charset="0"/>
              </a:rPr>
              <a:t>Select Analysis </a:t>
            </a:r>
            <a:r>
              <a:rPr lang="en-US" sz="3200" dirty="0" err="1">
                <a:latin typeface="Gidole" panose="020B0604020202020204" charset="0"/>
              </a:rPr>
              <a:t>ToolPak</a:t>
            </a:r>
            <a:r>
              <a:rPr lang="en-US" sz="3200" dirty="0">
                <a:latin typeface="Gidole" panose="020B0604020202020204" charset="0"/>
              </a:rPr>
              <a:t> from the menu </a:t>
            </a:r>
          </a:p>
          <a:p>
            <a:pPr marL="285750" indent="-285750">
              <a:buFont typeface="Arial" panose="020B0604020202020204" pitchFamily="34" charset="0"/>
              <a:buChar char="•"/>
            </a:pPr>
            <a:r>
              <a:rPr lang="en-US" sz="3200" dirty="0">
                <a:latin typeface="Gidole" panose="020B0604020202020204" charset="0"/>
              </a:rPr>
              <a:t>Click OK</a:t>
            </a:r>
          </a:p>
          <a:p>
            <a:pPr marL="285750" indent="-285750">
              <a:buFont typeface="Arial" panose="020B0604020202020204" pitchFamily="34" charset="0"/>
              <a:buChar char="•"/>
            </a:pPr>
            <a:endParaRPr lang="en-US" sz="3200" dirty="0">
              <a:latin typeface="Gidole" panose="020B0604020202020204" charset="0"/>
            </a:endParaRPr>
          </a:p>
          <a:p>
            <a:r>
              <a:rPr lang="en-US" sz="3200" dirty="0">
                <a:latin typeface="Gidole" panose="020B0604020202020204" charset="0"/>
              </a:rPr>
              <a:t>It is not necessary to select the Analysis </a:t>
            </a:r>
            <a:r>
              <a:rPr lang="en-US" sz="3200" dirty="0" err="1">
                <a:latin typeface="Gidole" panose="020B0604020202020204" charset="0"/>
              </a:rPr>
              <a:t>ToolPak</a:t>
            </a:r>
            <a:r>
              <a:rPr lang="en-US" sz="3200" dirty="0">
                <a:latin typeface="Gidole" panose="020B0604020202020204" charset="0"/>
              </a:rPr>
              <a:t>–VBA option</a:t>
            </a:r>
          </a:p>
        </p:txBody>
      </p:sp>
    </p:spTree>
    <p:extLst>
      <p:ext uri="{BB962C8B-B14F-4D97-AF65-F5344CB8AC3E}">
        <p14:creationId xmlns:p14="http://schemas.microsoft.com/office/powerpoint/2010/main" val="3868806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584230"/>
            <a:ext cx="8538569" cy="4800601"/>
          </a:xfrm>
          <a:prstGeom prst="rect">
            <a:avLst/>
          </a:prstGeom>
        </p:spPr>
      </p:pic>
      <p:sp>
        <p:nvSpPr>
          <p:cNvPr id="9" name="Rectangle 8">
            <a:extLst>
              <a:ext uri="{FF2B5EF4-FFF2-40B4-BE49-F238E27FC236}">
                <a16:creationId xmlns:a16="http://schemas.microsoft.com/office/drawing/2014/main" id="{35C94189-6ACF-465B-B791-1FFB617F114F}"/>
              </a:ext>
            </a:extLst>
          </p:cNvPr>
          <p:cNvSpPr/>
          <p:nvPr/>
        </p:nvSpPr>
        <p:spPr>
          <a:xfrm>
            <a:off x="10058400" y="3238500"/>
            <a:ext cx="7696200" cy="3046988"/>
          </a:xfrm>
          <a:prstGeom prst="rect">
            <a:avLst/>
          </a:prstGeom>
        </p:spPr>
        <p:txBody>
          <a:bodyPr wrap="square">
            <a:spAutoFit/>
          </a:bodyPr>
          <a:lstStyle/>
          <a:p>
            <a:pPr marL="285750" indent="-285750">
              <a:buFont typeface="Arial" panose="020B0604020202020204" pitchFamily="34" charset="0"/>
              <a:buChar char="•"/>
            </a:pPr>
            <a:r>
              <a:rPr lang="en-US" sz="3200" dirty="0">
                <a:latin typeface="Gidole" panose="020B0604020202020204" charset="0"/>
              </a:rPr>
              <a:t>Data </a:t>
            </a:r>
            <a:r>
              <a:rPr lang="en-US" sz="3200">
                <a:latin typeface="Gidole" panose="020B0604020202020204" charset="0"/>
              </a:rPr>
              <a:t>→ Analysis </a:t>
            </a:r>
            <a:r>
              <a:rPr lang="en-US" sz="3200" dirty="0">
                <a:latin typeface="Gidole" panose="020B0604020202020204" charset="0"/>
              </a:rPr>
              <a:t>Tools </a:t>
            </a:r>
          </a:p>
          <a:p>
            <a:pPr marL="285750" indent="-285750">
              <a:buFont typeface="Arial" panose="020B0604020202020204" pitchFamily="34" charset="0"/>
              <a:buChar char="•"/>
            </a:pPr>
            <a:r>
              <a:rPr lang="en-US" sz="3200" dirty="0">
                <a:latin typeface="Gidole" panose="020B0604020202020204" charset="0"/>
              </a:rPr>
              <a:t>Select Analysis </a:t>
            </a:r>
            <a:r>
              <a:rPr lang="en-US" sz="3200" dirty="0" err="1">
                <a:latin typeface="Gidole" panose="020B0604020202020204" charset="0"/>
              </a:rPr>
              <a:t>ToolPak</a:t>
            </a:r>
            <a:r>
              <a:rPr lang="en-US" sz="3200" dirty="0">
                <a:latin typeface="Gidole" panose="020B0604020202020204" charset="0"/>
              </a:rPr>
              <a:t> from the menu </a:t>
            </a:r>
          </a:p>
          <a:p>
            <a:pPr marL="285750" indent="-285750">
              <a:buFont typeface="Arial" panose="020B0604020202020204" pitchFamily="34" charset="0"/>
              <a:buChar char="•"/>
            </a:pPr>
            <a:r>
              <a:rPr lang="en-US" sz="3200" dirty="0">
                <a:latin typeface="Gidole" panose="020B0604020202020204" charset="0"/>
              </a:rPr>
              <a:t>Click OK</a:t>
            </a:r>
          </a:p>
          <a:p>
            <a:pPr marL="285750" indent="-285750">
              <a:buFont typeface="Arial" panose="020B0604020202020204" pitchFamily="34" charset="0"/>
              <a:buChar char="•"/>
            </a:pPr>
            <a:endParaRPr lang="en-US" sz="3200" dirty="0">
              <a:latin typeface="Gidole" panose="020B0604020202020204" charset="0"/>
            </a:endParaRPr>
          </a:p>
          <a:p>
            <a:r>
              <a:rPr lang="en-US" sz="3200" dirty="0">
                <a:latin typeface="Gidole" panose="020B0604020202020204" charset="0"/>
              </a:rPr>
              <a:t>It is not necessary to select the Analysis </a:t>
            </a:r>
            <a:r>
              <a:rPr lang="en-US" sz="3200" dirty="0" err="1">
                <a:latin typeface="Gidole" panose="020B0604020202020204" charset="0"/>
              </a:rPr>
              <a:t>ToolPak</a:t>
            </a:r>
            <a:r>
              <a:rPr lang="en-US" sz="3200" dirty="0">
                <a:latin typeface="Gidole" panose="020B0604020202020204" charset="0"/>
              </a:rPr>
              <a:t>–VBA option</a:t>
            </a:r>
          </a:p>
        </p:txBody>
      </p:sp>
    </p:spTree>
    <p:extLst>
      <p:ext uri="{BB962C8B-B14F-4D97-AF65-F5344CB8AC3E}">
        <p14:creationId xmlns:p14="http://schemas.microsoft.com/office/powerpoint/2010/main" val="1776484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the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txBody>
            <a:bodyPr/>
            <a:lstStyle/>
            <a:p>
              <a:endParaRPr lang="en-US"/>
            </a:p>
          </p:txBody>
        </p:sp>
      </p:grpSp>
      <p:sp>
        <p:nvSpPr>
          <p:cNvPr id="6" name="AutoShape 6"/>
          <p:cNvSpPr/>
          <p:nvPr/>
        </p:nvSpPr>
        <p:spPr>
          <a:xfrm>
            <a:off x="9144000" y="2143604"/>
            <a:ext cx="9466400" cy="56192"/>
          </a:xfrm>
          <a:prstGeom prst="rect">
            <a:avLst/>
          </a:prstGeom>
          <a:solidFill>
            <a:srgbClr val="000000"/>
          </a:solidFill>
        </p:spPr>
        <p:txBody>
          <a:bodyPr/>
          <a:lstStyle/>
          <a:p>
            <a:endParaRPr lang="en-US"/>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7018749"/>
            <a:ext cx="3650350" cy="828753"/>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Business Statistics in Excel</a:t>
            </a:r>
          </a:p>
        </p:txBody>
      </p:sp>
      <p:sp>
        <p:nvSpPr>
          <p:cNvPr id="10" name="TextBox 10"/>
          <p:cNvSpPr txBox="1"/>
          <p:nvPr/>
        </p:nvSpPr>
        <p:spPr>
          <a:xfrm>
            <a:off x="3420038" y="3316520"/>
            <a:ext cx="5905084" cy="6782626"/>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Explore a dataset for research questions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Check assumptions and build hypotheses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Test formally for a difference in means between two groups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housing-descriptive.xlsx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continuous variable, run its </a:t>
            </a:r>
            <a:r>
              <a:rPr lang="en-US" sz="3600" dirty="0" err="1">
                <a:solidFill>
                  <a:srgbClr val="000000"/>
                </a:solidFill>
                <a:latin typeface="Gidole" panose="020B0604020202020204" charset="0"/>
                <a:ea typeface="Roboto Mono" pitchFamily="2" charset="0"/>
              </a:rPr>
              <a:t>descriptives</a:t>
            </a:r>
            <a:r>
              <a:rPr lang="en-US" sz="3600" dirty="0">
                <a:solidFill>
                  <a:srgbClr val="000000"/>
                </a:solidFill>
                <a:latin typeface="Gidole" panose="020B0604020202020204" charset="0"/>
                <a:ea typeface="Roboto Mono" pitchFamily="2" charset="0"/>
              </a:rPr>
              <a:t> and plot a histogram</a:t>
            </a:r>
          </a:p>
        </p:txBody>
      </p:sp>
    </p:spTree>
    <p:extLst>
      <p:ext uri="{BB962C8B-B14F-4D97-AF65-F5344CB8AC3E}">
        <p14:creationId xmlns:p14="http://schemas.microsoft.com/office/powerpoint/2010/main" val="2684148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94445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sp>
        <p:nvSpPr>
          <p:cNvPr id="4" name="TextBox 4"/>
          <p:cNvSpPr txBox="1"/>
          <p:nvPr/>
        </p:nvSpPr>
        <p:spPr>
          <a:xfrm>
            <a:off x="2057400" y="342900"/>
            <a:ext cx="16230600" cy="1569660"/>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WHAT DOES IT MEAN TO BE NORMAL?</a:t>
            </a:r>
          </a:p>
          <a:p>
            <a:pPr marL="264160" lvl="1" algn="ctr"/>
            <a:r>
              <a:rPr lang="en-US" sz="4800" spc="160" dirty="0">
                <a:solidFill>
                  <a:srgbClr val="000000"/>
                </a:solidFill>
                <a:latin typeface="League Spartan Bold"/>
              </a:rPr>
              <a:t>“Empirical rule”</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pic>
        <p:nvPicPr>
          <p:cNvPr id="10" name="Picture 9">
            <a:extLst>
              <a:ext uri="{FF2B5EF4-FFF2-40B4-BE49-F238E27FC236}">
                <a16:creationId xmlns:a16="http://schemas.microsoft.com/office/drawing/2014/main" id="{F96E60FD-5365-4165-B747-B1B41ACFB4F8}"/>
              </a:ext>
            </a:extLst>
          </p:cNvPr>
          <p:cNvPicPr>
            <a:picLocks noChangeAspect="1"/>
          </p:cNvPicPr>
          <p:nvPr/>
        </p:nvPicPr>
        <p:blipFill>
          <a:blip r:embed="rId5"/>
          <a:stretch>
            <a:fillRect/>
          </a:stretch>
        </p:blipFill>
        <p:spPr>
          <a:xfrm>
            <a:off x="199366" y="3791893"/>
            <a:ext cx="17907000" cy="3540932"/>
          </a:xfrm>
          <a:prstGeom prst="rect">
            <a:avLst/>
          </a:prstGeom>
        </p:spPr>
      </p:pic>
    </p:spTree>
    <p:extLst>
      <p:ext uri="{BB962C8B-B14F-4D97-AF65-F5344CB8AC3E}">
        <p14:creationId xmlns:p14="http://schemas.microsoft.com/office/powerpoint/2010/main" val="192663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sp>
        <p:nvSpPr>
          <p:cNvPr id="4" name="TextBox 4"/>
          <p:cNvSpPr txBox="1"/>
          <p:nvPr/>
        </p:nvSpPr>
        <p:spPr>
          <a:xfrm>
            <a:off x="2057400" y="342900"/>
            <a:ext cx="16230600" cy="830997"/>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SPOTTING NORMAL DISTRIBUTIONS</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sp>
        <p:nvSpPr>
          <p:cNvPr id="10" name="TextBox 10">
            <a:extLst>
              <a:ext uri="{FF2B5EF4-FFF2-40B4-BE49-F238E27FC236}">
                <a16:creationId xmlns:a16="http://schemas.microsoft.com/office/drawing/2014/main" id="{43A962FB-55BE-406A-9629-407DD204C428}"/>
              </a:ext>
            </a:extLst>
          </p:cNvPr>
          <p:cNvSpPr txBox="1"/>
          <p:nvPr/>
        </p:nvSpPr>
        <p:spPr>
          <a:xfrm>
            <a:off x="2057400" y="1583076"/>
            <a:ext cx="8239806" cy="5539978"/>
          </a:xfrm>
          <a:prstGeom prst="rect">
            <a:avLst/>
          </a:prstGeom>
        </p:spPr>
        <p:txBody>
          <a:bodyPr wrap="square" lIns="0" tIns="0" rIns="0" bIns="0" rtlCol="0" anchor="t">
            <a:spAutoFit/>
          </a:bodyPr>
          <a:lstStyle/>
          <a:p>
            <a:pPr marL="346710" lvl="1"/>
            <a:r>
              <a:rPr lang="en-US" sz="3600" dirty="0">
                <a:solidFill>
                  <a:schemeClr val="tx1">
                    <a:lumMod val="95000"/>
                    <a:lumOff val="5000"/>
                  </a:schemeClr>
                </a:solidFill>
                <a:latin typeface="Gidole" panose="02000503000000000000" pitchFamily="50" charset="0"/>
                <a:ea typeface="Roboto Mono" pitchFamily="2" charset="0"/>
              </a:rPr>
              <a:t>There are  no “perfectly” normally distributed variables, but some are more normal than others:</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a:p>
            <a:pPr marL="1089660" lvl="1" indent="-742950">
              <a:buAutoNum type="arabicPeriod"/>
            </a:pPr>
            <a:r>
              <a:rPr lang="en-US" sz="3600" dirty="0" err="1">
                <a:solidFill>
                  <a:srgbClr val="000000"/>
                </a:solidFill>
                <a:latin typeface="Gidole" panose="02000503000000000000" pitchFamily="50" charset="0"/>
                <a:ea typeface="Roboto Mono" pitchFamily="2" charset="0"/>
              </a:rPr>
              <a:t>Descriptives</a:t>
            </a:r>
            <a:r>
              <a:rPr lang="en-US" sz="3600" dirty="0">
                <a:solidFill>
                  <a:srgbClr val="000000"/>
                </a:solidFill>
                <a:latin typeface="Gidole" panose="02000503000000000000" pitchFamily="50" charset="0"/>
                <a:ea typeface="Roboto Mono" pitchFamily="2" charset="0"/>
              </a:rPr>
              <a:t>: skewness </a:t>
            </a:r>
            <a:r>
              <a:rPr lang="en-US" sz="3600" dirty="0">
                <a:latin typeface="Gidole" panose="02000503000000000000" pitchFamily="50" charset="0"/>
              </a:rPr>
              <a:t>±</a:t>
            </a:r>
            <a:r>
              <a:rPr lang="en-US" sz="3600" dirty="0">
                <a:solidFill>
                  <a:srgbClr val="000000"/>
                </a:solidFill>
                <a:latin typeface="Gidole" panose="02000503000000000000" pitchFamily="50" charset="0"/>
                <a:ea typeface="Roboto Mono" pitchFamily="2" charset="0"/>
              </a:rPr>
              <a:t> 8, kurtosis </a:t>
            </a:r>
            <a:r>
              <a:rPr lang="en-US" sz="3600" dirty="0">
                <a:latin typeface="Gidole" panose="02000503000000000000" pitchFamily="50" charset="0"/>
              </a:rPr>
              <a:t>± 20</a:t>
            </a:r>
          </a:p>
          <a:p>
            <a:pPr marL="1089660" lvl="1" indent="-742950">
              <a:buAutoNum type="arabicPeriod"/>
            </a:pPr>
            <a:r>
              <a:rPr lang="en-US" sz="3600" dirty="0">
                <a:solidFill>
                  <a:srgbClr val="000000"/>
                </a:solidFill>
                <a:latin typeface="Gidole" panose="02000503000000000000" pitchFamily="50" charset="0"/>
                <a:ea typeface="Roboto Mono" pitchFamily="2" charset="0"/>
              </a:rPr>
              <a:t>Visualizations: does it “look” normal?</a:t>
            </a:r>
          </a:p>
          <a:p>
            <a:pPr marL="1089660" lvl="1" indent="-742950">
              <a:buAutoNum type="arabicPeriod"/>
            </a:pPr>
            <a:r>
              <a:rPr lang="en-US" sz="3600" dirty="0">
                <a:solidFill>
                  <a:schemeClr val="bg1">
                    <a:lumMod val="50000"/>
                  </a:schemeClr>
                </a:solidFill>
                <a:latin typeface="Gidole" panose="02000503000000000000" pitchFamily="50" charset="0"/>
                <a:ea typeface="Roboto Mono" pitchFamily="2" charset="0"/>
              </a:rPr>
              <a:t>Inferentially: is it statistically distributed differently than normal?</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p:txBody>
      </p:sp>
      <p:pic>
        <p:nvPicPr>
          <p:cNvPr id="2050" name="Picture 2" descr="Bigfoot, Evolution, Anthropoid Ape, Neandertals">
            <a:extLst>
              <a:ext uri="{FF2B5EF4-FFF2-40B4-BE49-F238E27FC236}">
                <a16:creationId xmlns:a16="http://schemas.microsoft.com/office/drawing/2014/main" id="{96186CBE-5FEC-48D1-9629-6BD29F47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260" r="17406"/>
          <a:stretch/>
        </p:blipFill>
        <p:spPr bwMode="auto">
          <a:xfrm>
            <a:off x="13311050" y="2678905"/>
            <a:ext cx="4953001" cy="760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16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txBody>
          <a:bodyPr/>
          <a:lstStyle/>
          <a:p>
            <a:endParaRPr lang="en-US"/>
          </a:p>
        </p:txBody>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pic>
        <p:nvPicPr>
          <p:cNvPr id="11" name="Picture 10" descr="A black text on a white background&#10;&#10;Description automatically generated">
            <a:extLst>
              <a:ext uri="{FF2B5EF4-FFF2-40B4-BE49-F238E27FC236}">
                <a16:creationId xmlns:a16="http://schemas.microsoft.com/office/drawing/2014/main" id="{7DFB94CE-F771-6241-8AFC-51DCE4030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9296400"/>
            <a:ext cx="5864352" cy="990600"/>
          </a:xfrm>
          <a:prstGeom prst="rect">
            <a:avLst/>
          </a:prstGeom>
        </p:spPr>
      </p:pic>
    </p:spTree>
    <p:extLst>
      <p:ext uri="{BB962C8B-B14F-4D97-AF65-F5344CB8AC3E}">
        <p14:creationId xmlns:p14="http://schemas.microsoft.com/office/powerpoint/2010/main" val="2315162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92333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 using a histogram</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distribution of sample means</a:t>
            </a:r>
          </a:p>
          <a:p>
            <a:pPr marL="803910" lvl="1" indent="-457200">
              <a:buFont typeface="Arial" panose="020B0604020202020204" pitchFamily="34" charset="0"/>
              <a:buChar char="•"/>
            </a:pPr>
            <a:r>
              <a:rPr lang="en-US" sz="3000" dirty="0">
                <a:solidFill>
                  <a:srgbClr val="000000"/>
                </a:solidFill>
                <a:latin typeface="Gidole" panose="020B0604020202020204" charset="0"/>
              </a:rPr>
              <a:t>Solution: </a:t>
            </a:r>
            <a:r>
              <a:rPr lang="en-US" sz="3000" dirty="0">
                <a:solidFill>
                  <a:srgbClr val="000000"/>
                </a:solidFill>
                <a:latin typeface="Consolas" panose="020B0609020204030204" pitchFamily="49" charset="0"/>
              </a:rPr>
              <a:t>stat-roulette.xlsx</a:t>
            </a:r>
          </a:p>
        </p:txBody>
      </p:sp>
    </p:spTree>
    <p:extLst>
      <p:ext uri="{BB962C8B-B14F-4D97-AF65-F5344CB8AC3E}">
        <p14:creationId xmlns:p14="http://schemas.microsoft.com/office/powerpoint/2010/main" val="864626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txBody>
            <a:bodyPr/>
            <a:lstStyle/>
            <a:p>
              <a:endParaRPr lang="en-US"/>
            </a:p>
          </p:txBody>
        </p:sp>
      </p:grpSp>
      <p:sp>
        <p:nvSpPr>
          <p:cNvPr id="6" name="AutoShape 6"/>
          <p:cNvSpPr/>
          <p:nvPr/>
        </p:nvSpPr>
        <p:spPr>
          <a:xfrm>
            <a:off x="9144000" y="2143604"/>
            <a:ext cx="9466400" cy="56192"/>
          </a:xfrm>
          <a:prstGeom prst="rect">
            <a:avLst/>
          </a:prstGeom>
          <a:solidFill>
            <a:srgbClr val="000000"/>
          </a:solidFill>
        </p:spPr>
        <p:txBody>
          <a:bodyPr/>
          <a:lstStyle/>
          <a:p>
            <a:endParaRPr lang="en-US"/>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Business Statistics in Excel</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txBody>
          <a:bodyPr/>
          <a:lstStyle/>
          <a:p>
            <a:endParaRPr lang="en-US"/>
          </a:p>
        </p:txBody>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pic>
        <p:nvPicPr>
          <p:cNvPr id="2" name="Picture 1" descr="A black text on a white background&#10;&#10;Description automatically generated">
            <a:extLst>
              <a:ext uri="{FF2B5EF4-FFF2-40B4-BE49-F238E27FC236}">
                <a16:creationId xmlns:a16="http://schemas.microsoft.com/office/drawing/2014/main" id="{754B79CC-E18D-023B-A71F-D9DBA636EA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9296400"/>
            <a:ext cx="5864352" cy="990600"/>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txBody>
          <a:bodyPr/>
          <a:lstStyle/>
          <a:p>
            <a:endParaRPr lang="en-US"/>
          </a:p>
        </p:txBody>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MEET ME IN THE MIDDLE</a:t>
            </a:r>
          </a:p>
        </p:txBody>
      </p:sp>
      <p:sp>
        <p:nvSpPr>
          <p:cNvPr id="10" name="TextBox 10"/>
          <p:cNvSpPr txBox="1"/>
          <p:nvPr/>
        </p:nvSpPr>
        <p:spPr>
          <a:xfrm>
            <a:off x="5728519" y="5938707"/>
            <a:ext cx="11374956" cy="2205732"/>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 y="-11588"/>
            <a:ext cx="7696200" cy="514106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ack text on a white background&#10;&#10;Description automatically generated">
            <a:extLst>
              <a:ext uri="{FF2B5EF4-FFF2-40B4-BE49-F238E27FC236}">
                <a16:creationId xmlns:a16="http://schemas.microsoft.com/office/drawing/2014/main" id="{B11C0C90-514C-E7C8-30D8-CD13532361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9296400"/>
            <a:ext cx="5864352" cy="990600"/>
          </a:xfrm>
          <a:prstGeom prst="rect">
            <a:avLst/>
          </a:prstGeom>
        </p:spPr>
      </p:pic>
    </p:spTree>
    <p:extLst>
      <p:ext uri="{BB962C8B-B14F-4D97-AF65-F5344CB8AC3E}">
        <p14:creationId xmlns:p14="http://schemas.microsoft.com/office/powerpoint/2010/main" val="1532871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6166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txBody>
          <a:bodyPr/>
          <a:lstStyle/>
          <a:p>
            <a:endParaRPr lang="en-US"/>
          </a:p>
        </p:txBody>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pic>
        <p:nvPicPr>
          <p:cNvPr id="2" name="Picture 1" descr="A black text on a white background&#10;&#10;Description automatically generated">
            <a:extLst>
              <a:ext uri="{FF2B5EF4-FFF2-40B4-BE49-F238E27FC236}">
                <a16:creationId xmlns:a16="http://schemas.microsoft.com/office/drawing/2014/main" id="{6CBDF945-6E38-9093-DBC2-9C6C2B5A87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9296400"/>
            <a:ext cx="5864352" cy="990600"/>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txBody>
          <a:bodyPr/>
          <a:lstStyle/>
          <a:p>
            <a:endParaRPr lang="en-US"/>
          </a:p>
        </p:txBody>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FOUNDATIONS OF INFERENTIAL STATISTICS</a:t>
            </a:r>
          </a:p>
        </p:txBody>
      </p:sp>
      <p:pic>
        <p:nvPicPr>
          <p:cNvPr id="9" name="Picture 8" descr="A black text on a white background&#10;&#10;Description automatically generated">
            <a:extLst>
              <a:ext uri="{FF2B5EF4-FFF2-40B4-BE49-F238E27FC236}">
                <a16:creationId xmlns:a16="http://schemas.microsoft.com/office/drawing/2014/main" id="{8FC7612A-7845-1E2B-724E-2BE7D85318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9296400"/>
            <a:ext cx="5864352" cy="990600"/>
          </a:xfrm>
          <a:prstGeom prst="rect">
            <a:avLst/>
          </a:prstGeom>
        </p:spPr>
      </p:pic>
    </p:spTree>
    <p:extLst>
      <p:ext uri="{BB962C8B-B14F-4D97-AF65-F5344CB8AC3E}">
        <p14:creationId xmlns:p14="http://schemas.microsoft.com/office/powerpoint/2010/main" val="24834589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txBody>
          <a:bodyPr/>
          <a:lstStyle/>
          <a:p>
            <a:endParaRPr lang="en-US"/>
          </a:p>
        </p:txBody>
      </p:sp>
      <p:grpSp>
        <p:nvGrpSpPr>
          <p:cNvPr id="4" name="Group 4"/>
          <p:cNvGrpSpPr/>
          <p:nvPr/>
        </p:nvGrpSpPr>
        <p:grpSpPr>
          <a:xfrm>
            <a:off x="-123405"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ct val="150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6" y="-16534"/>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txBody>
          <a:bodyPr/>
          <a:lstStyle/>
          <a:p>
            <a:endParaRPr lang="en-US"/>
          </a:p>
        </p:txBody>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SALES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txBody>
          <a:bodyPr/>
          <a:lstStyle/>
          <a:p>
            <a:endParaRPr lang="en-US"/>
          </a:p>
        </p:txBody>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05079"/>
          </a:xfrm>
          <a:prstGeom prst="rect">
            <a:avLst/>
          </a:prstGeom>
        </p:spPr>
        <p:txBody>
          <a:bodyPr wrap="square" lIns="0" tIns="0" rIns="0" bIns="0" rtlCol="0" anchor="t">
            <a:spAutoFit/>
          </a:bodyPr>
          <a:lstStyle/>
          <a:p>
            <a:pPr algn="r">
              <a:lnSpc>
                <a:spcPts val="9000"/>
              </a:lnSpc>
            </a:pPr>
            <a:r>
              <a:rPr lang="en-US" sz="4600" spc="375" dirty="0">
                <a:solidFill>
                  <a:srgbClr val="000000"/>
                </a:solidFill>
                <a:latin typeface="League Spartan Bold"/>
              </a:rPr>
              <a:t>HOUSES WITH AIR CONDITIONING </a:t>
            </a:r>
            <a:r>
              <a:rPr lang="en-US" sz="4600" strike="sngStrike" spc="375" dirty="0">
                <a:solidFill>
                  <a:srgbClr val="000000"/>
                </a:solidFill>
                <a:latin typeface="League Spartan Bold"/>
              </a:rPr>
              <a:t>ARE BETTER</a:t>
            </a:r>
            <a:r>
              <a:rPr lang="en-US" sz="4600" spc="375" dirty="0">
                <a:solidFill>
                  <a:srgbClr val="000000"/>
                </a:solidFill>
                <a:latin typeface="League Spartan Bold"/>
              </a:rPr>
              <a:t>  HAVE HIGHER SALES VALUES THAN THOSE WITHOUT, </a:t>
            </a:r>
            <a:r>
              <a:rPr lang="en-US" sz="4600" i="1" spc="375" dirty="0">
                <a:solidFill>
                  <a:srgbClr val="000000"/>
                </a:solidFill>
                <a:latin typeface="League Spartan Bold"/>
              </a:rPr>
              <a:t>ON AVERAGE</a:t>
            </a:r>
            <a:endParaRPr lang="en-US" sz="46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txBody>
            <a:bodyPr/>
            <a:lstStyle/>
            <a:p>
              <a:endParaRPr lang="en-US"/>
            </a:p>
          </p:txBody>
        </p:sp>
      </p:grpSp>
      <p:sp>
        <p:nvSpPr>
          <p:cNvPr id="6" name="AutoShape 6"/>
          <p:cNvSpPr/>
          <p:nvPr/>
        </p:nvSpPr>
        <p:spPr>
          <a:xfrm>
            <a:off x="9144000" y="2143604"/>
            <a:ext cx="9466400" cy="56192"/>
          </a:xfrm>
          <a:prstGeom prst="rect">
            <a:avLst/>
          </a:prstGeom>
          <a:solidFill>
            <a:srgbClr val="000000"/>
          </a:solidFill>
        </p:spPr>
        <p:txBody>
          <a:bodyPr/>
          <a:lstStyle/>
          <a:p>
            <a:endParaRPr lang="en-US"/>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Business Statistics in Excel</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txBody>
          <a:bodyPr/>
          <a:lstStyle/>
          <a:p>
            <a:endParaRPr lang="en-US"/>
          </a:p>
        </p:txBody>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978012"/>
          </a:xfrm>
          <a:prstGeom prst="rect">
            <a:avLst/>
          </a:prstGeom>
        </p:spPr>
        <p:txBody>
          <a:bodyPr wrap="square" lIns="0" tIns="0" rIns="0" bIns="0" rtlCol="0" anchor="t">
            <a:spAutoFit/>
          </a:bodyPr>
          <a:lstStyle/>
          <a:p>
            <a:pPr algn="r">
              <a:lnSpc>
                <a:spcPct val="150000"/>
              </a:lnSpc>
            </a:pPr>
            <a:r>
              <a:rPr lang="en-US" sz="4400" spc="375" dirty="0">
                <a:solidFill>
                  <a:srgbClr val="000000"/>
                </a:solidFill>
                <a:latin typeface="League Spartan Bold"/>
              </a:rPr>
              <a:t>HOUSES WITH AIR CONDITIONING HAVE HIGHER SALES VALUES THAN THOSE WITHOUT, </a:t>
            </a:r>
            <a:r>
              <a:rPr lang="en-US" sz="4400" i="1" spc="375" dirty="0">
                <a:solidFill>
                  <a:srgbClr val="000000"/>
                </a:solidFill>
                <a:latin typeface="League Spartan Bold"/>
              </a:rPr>
              <a:t>ON AVERAGE, GIVEN THE SAMPLES WE HAVE</a:t>
            </a:r>
            <a:endParaRPr lang="en-US" sz="44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txBody>
          <a:bodyPr/>
          <a:lstStyle/>
          <a:p>
            <a:endParaRPr lang="en-US"/>
          </a:p>
        </p:txBody>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black text on a white background&#10;&#10;Description automatically generated">
            <a:extLst>
              <a:ext uri="{FF2B5EF4-FFF2-40B4-BE49-F238E27FC236}">
                <a16:creationId xmlns:a16="http://schemas.microsoft.com/office/drawing/2014/main" id="{F92BBED7-8469-F06C-0022-EF678EE9AA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9296400"/>
            <a:ext cx="5864352" cy="990600"/>
          </a:xfrm>
          <a:prstGeom prst="rect">
            <a:avLst/>
          </a:prstGeom>
        </p:spPr>
      </p:pic>
    </p:spTree>
    <p:extLst>
      <p:ext uri="{BB962C8B-B14F-4D97-AF65-F5344CB8AC3E}">
        <p14:creationId xmlns:p14="http://schemas.microsoft.com/office/powerpoint/2010/main" val="2418845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air conditioning (</a:t>
            </a:r>
            <a:r>
              <a:rPr lang="en-US" sz="3600" dirty="0" err="1">
                <a:solidFill>
                  <a:srgbClr val="000000"/>
                </a:solidFill>
                <a:latin typeface="Roboto Mono" pitchFamily="2" charset="0"/>
                <a:ea typeface="Roboto Mono" pitchFamily="2" charset="0"/>
              </a:rPr>
              <a:t>airco</a:t>
            </a:r>
            <a:r>
              <a:rPr lang="en-US" sz="3600" dirty="0">
                <a:solidFill>
                  <a:srgbClr val="000000"/>
                </a:solidFill>
                <a:latin typeface="Gidole" panose="02000503000000000000" charset="0"/>
              </a:rPr>
              <a:t>)?</a:t>
            </a:r>
          </a:p>
          <a:p>
            <a:pPr marL="1261110" lvl="2" indent="-457200">
              <a:buFont typeface="Arial" panose="020B0604020202020204" pitchFamily="34" charset="0"/>
              <a:buChar char="•"/>
            </a:pPr>
            <a:r>
              <a:rPr lang="en-US" sz="36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 full, finished basement (</a:t>
            </a:r>
            <a:r>
              <a:rPr lang="en-US" sz="3600" dirty="0" err="1">
                <a:solidFill>
                  <a:srgbClr val="000000"/>
                </a:solidFill>
                <a:latin typeface="Roboto Mono" pitchFamily="2" charset="0"/>
                <a:ea typeface="Roboto Mono" pitchFamily="2" charset="0"/>
              </a:rPr>
              <a:t>fullbase</a:t>
            </a:r>
            <a:r>
              <a:rPr lang="en-US" sz="3600" dirty="0">
                <a:solidFill>
                  <a:srgbClr val="000000"/>
                </a:solidFill>
                <a:latin typeface="Gidole" panose="02000503000000000000" charset="0"/>
              </a:rPr>
              <a:t>)? </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We have the data… just not </a:t>
            </a:r>
            <a:r>
              <a:rPr lang="en-US" sz="6500" b="1" i="1" spc="195" dirty="0">
                <a:solidFill>
                  <a:srgbClr val="F2F0F4"/>
                </a:solidFill>
                <a:latin typeface="League Spartan Italics"/>
              </a:rPr>
              <a:t>all </a:t>
            </a:r>
            <a:r>
              <a:rPr lang="en-US" sz="6500" b="1" spc="195"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There is a difference across 546 homes…</a:t>
            </a:r>
          </a:p>
          <a:p>
            <a:pPr marL="571500" indent="-571500">
              <a:buFont typeface="Arial" panose="020B0604020202020204" pitchFamily="34" charset="0"/>
              <a:buChar char="•"/>
            </a:pPr>
            <a:r>
              <a:rPr lang="en-US" sz="3600" dirty="0">
                <a:latin typeface="Gidole" panose="020B0604020202020204" charset="0"/>
              </a:rPr>
              <a:t>… but what about </a:t>
            </a:r>
            <a:r>
              <a:rPr lang="en-US" sz="3600" i="1" dirty="0">
                <a:latin typeface="Gidole" panose="020B0604020202020204" charset="0"/>
              </a:rPr>
              <a:t>all </a:t>
            </a:r>
            <a:r>
              <a:rPr lang="en-US" sz="3600" dirty="0">
                <a:latin typeface="Gidole" panose="020B0604020202020204" charset="0"/>
              </a:rPr>
              <a:t>homes?</a:t>
            </a:r>
          </a:p>
          <a:p>
            <a:pPr marL="571500" indent="-571500">
              <a:buFont typeface="Arial" panose="020B0604020202020204" pitchFamily="34" charset="0"/>
              <a:buChar char="•"/>
            </a:pPr>
            <a:r>
              <a:rPr lang="en-US" sz="3600" dirty="0">
                <a:latin typeface="Gidole" panose="020B0604020202020204" charset="0"/>
              </a:rPr>
              <a:t>Is our sample </a:t>
            </a:r>
            <a:r>
              <a:rPr lang="en-US" sz="3600" i="1" dirty="0">
                <a:latin typeface="Gidole" panose="020B0604020202020204" charset="0"/>
              </a:rPr>
              <a:t>reflective </a:t>
            </a:r>
            <a:r>
              <a:rPr lang="en-US" sz="36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6563" y="4448264"/>
            <a:ext cx="4551679" cy="568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Or your pollster</a:t>
            </a:r>
          </a:p>
          <a:p>
            <a:pPr marL="571500" indent="-571500">
              <a:buFont typeface="Arial" panose="020B0604020202020204" pitchFamily="34" charset="0"/>
              <a:buChar char="•"/>
            </a:pPr>
            <a:r>
              <a:rPr lang="en-US" sz="3600" dirty="0">
                <a:latin typeface="Gidole" panose="020B0604020202020204" charset="0"/>
              </a:rPr>
              <a:t>Or your QA manager</a:t>
            </a:r>
          </a:p>
          <a:p>
            <a:pPr marL="571500" indent="-571500">
              <a:buFont typeface="Arial" panose="020B0604020202020204" pitchFamily="34" charset="0"/>
              <a:buChar char="•"/>
            </a:pPr>
            <a:r>
              <a:rPr lang="en-US" sz="3600" dirty="0">
                <a:latin typeface="Gidole" panose="020B0604020202020204" charset="0"/>
              </a:rPr>
              <a:t>Or your real estate analyst </a:t>
            </a:r>
            <a:r>
              <a:rPr lang="en-US" sz="3600" dirty="0">
                <a:latin typeface="Gidole" panose="020B0604020202020204" charset="0"/>
                <a:sym typeface="Wingdings" panose="05000000000000000000" pitchFamily="2" charset="2"/>
              </a:rPr>
              <a:t>😉</a:t>
            </a:r>
            <a:endParaRPr lang="en-US" sz="36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4198882"/>
            <a:ext cx="7619998" cy="507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txBody>
          <a:bodyPr/>
          <a:lstStyle/>
          <a:p>
            <a:endParaRPr lang="en-US"/>
          </a:p>
        </p:txBody>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txBody>
            <a:bodyPr/>
            <a:lstStyle/>
            <a:p>
              <a:endParaRPr lang="en-US"/>
            </a:p>
          </p:txBody>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600" y="4457700"/>
            <a:ext cx="8610600" cy="2800767"/>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Testable</a:t>
            </a:r>
          </a:p>
          <a:p>
            <a:pPr marL="285750" indent="-285750">
              <a:buFont typeface="Arial" panose="020B0604020202020204" pitchFamily="34" charset="0"/>
              <a:buChar char="•"/>
            </a:pPr>
            <a:r>
              <a:rPr lang="en-US" sz="4400" dirty="0">
                <a:latin typeface="Gidole" panose="02000503000000000000" charset="0"/>
              </a:rPr>
              <a:t>Falsifiable</a:t>
            </a:r>
          </a:p>
          <a:p>
            <a:pPr marL="285750" indent="-285750">
              <a:buFont typeface="Arial" panose="020B0604020202020204" pitchFamily="34" charset="0"/>
              <a:buChar char="•"/>
            </a:pPr>
            <a:r>
              <a:rPr lang="en-US" sz="4400" dirty="0">
                <a:latin typeface="Gidole" panose="02000503000000000000" charset="0"/>
              </a:rPr>
              <a:t>Burden of proof on the claimant</a:t>
            </a:r>
          </a:p>
          <a:p>
            <a:pPr marL="285750" indent="-285750">
              <a:buFont typeface="Arial" panose="020B0604020202020204" pitchFamily="34" charset="0"/>
              <a:buChar char="•"/>
            </a:pPr>
            <a:endParaRPr lang="en-US" sz="4400"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txBody>
          <a:bodyPr/>
          <a:lstStyle/>
          <a:p>
            <a:endParaRPr lang="en-US"/>
          </a:p>
        </p:txBody>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txBody>
            <a:bodyPr/>
            <a:lstStyle/>
            <a:p>
              <a:endParaRPr lang="en-US"/>
            </a:p>
          </p:txBody>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751915" y="4683509"/>
                <a:ext cx="6791886" cy="3785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𝑜</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1</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2</m:t>
                          </m:r>
                        </m:sub>
                      </m:sSub>
                      <m:r>
                        <a:rPr lang="en-US" sz="6000" b="0" i="1" smtClean="0">
                          <a:latin typeface="Cambria Math" panose="02040503050406030204" pitchFamily="18" charset="0"/>
                        </a:rPr>
                        <m:t>=0</m:t>
                      </m:r>
                    </m:oMath>
                  </m:oMathPara>
                </a14:m>
                <a:endParaRPr lang="en-US" sz="6000" b="0" dirty="0">
                  <a:latin typeface="Gidole" panose="02000503000000000000" charset="0"/>
                </a:endParaRPr>
              </a:p>
              <a:p>
                <a:endParaRPr lang="en-US" sz="6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𝐻</m:t>
                          </m:r>
                        </m:e>
                        <m:sub>
                          <m:r>
                            <a:rPr lang="en-US" sz="6000" b="0" i="1" smtClean="0">
                              <a:latin typeface="Cambria Math" panose="02040503050406030204" pitchFamily="18" charset="0"/>
                            </a:rPr>
                            <m:t>𝑎</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1</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2</m:t>
                          </m:r>
                        </m:sub>
                      </m:sSub>
                      <m:r>
                        <a:rPr lang="en-US" sz="6000" i="1" smtClean="0">
                          <a:latin typeface="Cambria Math" panose="02040503050406030204" pitchFamily="18" charset="0"/>
                          <a:ea typeface="Cambria Math" panose="02040503050406030204" pitchFamily="18" charset="0"/>
                        </a:rPr>
                        <m:t>≠</m:t>
                      </m:r>
                      <m:r>
                        <a:rPr lang="en-US" sz="6000" i="1">
                          <a:latin typeface="Cambria Math" panose="02040503050406030204" pitchFamily="18" charset="0"/>
                        </a:rPr>
                        <m:t>0</m:t>
                      </m:r>
                    </m:oMath>
                  </m:oMathPara>
                </a14:m>
                <a:endParaRPr lang="en-US" sz="6000" b="0" dirty="0">
                  <a:latin typeface="Gidole" panose="02000503000000000000" charset="0"/>
                </a:endParaRPr>
              </a:p>
              <a:p>
                <a:endParaRPr lang="en-US" sz="6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751915" y="4683509"/>
                <a:ext cx="6791886" cy="3785652"/>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7010400" y="4914900"/>
            <a:ext cx="685800"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7870978" y="4222402"/>
            <a:ext cx="3093442" cy="1569660"/>
          </a:xfrm>
          <a:prstGeom prst="rect">
            <a:avLst/>
          </a:prstGeom>
          <a:noFill/>
        </p:spPr>
        <p:txBody>
          <a:bodyPr wrap="square" rtlCol="0">
            <a:spAutoFit/>
          </a:bodyPr>
          <a:lstStyle/>
          <a:p>
            <a:r>
              <a:rPr lang="en-US" sz="3200" dirty="0">
                <a:latin typeface="Gidole" panose="02000503000000000000" charset="0"/>
              </a:rPr>
              <a:t>Null hypothesis: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6858000" y="7200900"/>
            <a:ext cx="807443" cy="29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7897195" y="7000868"/>
            <a:ext cx="4046979" cy="1569660"/>
          </a:xfrm>
          <a:prstGeom prst="rect">
            <a:avLst/>
          </a:prstGeom>
          <a:noFill/>
        </p:spPr>
        <p:txBody>
          <a:bodyPr wrap="square" rtlCol="0">
            <a:spAutoFit/>
          </a:bodyPr>
          <a:lstStyle/>
          <a:p>
            <a:r>
              <a:rPr lang="en-US" sz="3200" dirty="0">
                <a:latin typeface="Gidole" panose="02000503000000000000" charset="0"/>
              </a:rPr>
              <a:t>Alternative hypothesis: some difference in population means</a:t>
            </a:r>
          </a:p>
        </p:txBody>
      </p:sp>
    </p:spTree>
    <p:extLst>
      <p:ext uri="{BB962C8B-B14F-4D97-AF65-F5344CB8AC3E}">
        <p14:creationId xmlns:p14="http://schemas.microsoft.com/office/powerpoint/2010/main" val="1744388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9" name="TextBox 9"/>
          <p:cNvSpPr txBox="1"/>
          <p:nvPr/>
        </p:nvSpPr>
        <p:spPr>
          <a:xfrm>
            <a:off x="2110659" y="1011583"/>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 but we don’t </a:t>
            </a:r>
            <a:r>
              <a:rPr lang="en-US" sz="6500" b="1" i="1" spc="195" dirty="0">
                <a:solidFill>
                  <a:srgbClr val="F2F0F4"/>
                </a:solidFill>
                <a:latin typeface="League Spartan Italics"/>
              </a:rPr>
              <a:t>know </a:t>
            </a:r>
            <a:r>
              <a:rPr lang="en-US" sz="6500" b="1" spc="195"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12420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Gidole" panose="020B0604020202020204" charset="0"/>
              </a:rPr>
              <a:t>Central limit theorem to the rescue!</a:t>
            </a:r>
          </a:p>
          <a:p>
            <a:pPr marL="571500" indent="-571500">
              <a:buFont typeface="Arial" panose="020B0604020202020204" pitchFamily="34" charset="0"/>
              <a:buChar char="•"/>
            </a:pPr>
            <a:r>
              <a:rPr lang="en-US" sz="4400" i="1" dirty="0">
                <a:latin typeface="Gidole" panose="020B0604020202020204" charset="0"/>
              </a:rPr>
              <a:t>Infer </a:t>
            </a:r>
            <a:r>
              <a:rPr lang="en-US" sz="4400" dirty="0">
                <a:latin typeface="Gidole" panose="020B0604020202020204" charset="0"/>
              </a:rPr>
              <a:t>the population mean (which is normally distributed) given a sample mean</a:t>
            </a:r>
            <a:r>
              <a:rPr lang="en-US" sz="4400" i="1" dirty="0">
                <a:latin typeface="Gidole" panose="020B0604020202020204" charset="0"/>
              </a:rPr>
              <a:t>…</a:t>
            </a:r>
          </a:p>
          <a:p>
            <a:pPr marL="571500" indent="-571500">
              <a:buFont typeface="Arial" panose="020B0604020202020204" pitchFamily="34" charset="0"/>
              <a:buChar char="•"/>
            </a:pPr>
            <a:r>
              <a:rPr lang="en-US" sz="4400" dirty="0">
                <a:latin typeface="Gidole" panose="020B0604020202020204" charset="0"/>
              </a:rPr>
              <a:t>... Some uncertainty required.</a:t>
            </a:r>
          </a:p>
          <a:p>
            <a:pPr marL="1028700" lvl="1" indent="-571500">
              <a:buFont typeface="Arial" panose="020B0604020202020204" pitchFamily="34" charset="0"/>
              <a:buChar char="•"/>
            </a:pPr>
            <a:r>
              <a:rPr lang="en-US" sz="4400"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2743200" y="1069835"/>
            <a:ext cx="12801600" cy="9164456"/>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13944600" y="800100"/>
            <a:ext cx="990600" cy="959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14935200" y="342900"/>
            <a:ext cx="2590800" cy="523220"/>
          </a:xfrm>
          <a:prstGeom prst="rect">
            <a:avLst/>
          </a:prstGeom>
          <a:noFill/>
        </p:spPr>
        <p:txBody>
          <a:bodyPr wrap="square" rtlCol="0">
            <a:spAutoFit/>
          </a:bodyPr>
          <a:lstStyle/>
          <a:p>
            <a:r>
              <a:rPr lang="en-US" sz="2800"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txBody>
          <a:bodyPr/>
          <a:lstStyle/>
          <a:p>
            <a:endParaRPr lang="en-US"/>
          </a:p>
        </p:txBody>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EXPLORATORY DATA ANALYSIS IN EXCEL</a:t>
            </a:r>
          </a:p>
        </p:txBody>
      </p:sp>
      <p:pic>
        <p:nvPicPr>
          <p:cNvPr id="10" name="Picture 9" descr="A black text on a white background&#10;&#10;Description automatically generated">
            <a:extLst>
              <a:ext uri="{FF2B5EF4-FFF2-40B4-BE49-F238E27FC236}">
                <a16:creationId xmlns:a16="http://schemas.microsoft.com/office/drawing/2014/main" id="{968B63B3-74BC-04F0-A799-FC0D2C558D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9296400"/>
            <a:ext cx="5864352" cy="9906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txBody>
          <a:bodyPr/>
          <a:lstStyle/>
          <a:p>
            <a:endParaRPr lang="en-US"/>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381000" y="2095500"/>
                <a:ext cx="5791200" cy="45356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r>
                        <a:rPr lang="en-US" sz="7200" b="0" i="1" smtClean="0">
                          <a:latin typeface="Cambria Math" panose="02040503050406030204" pitchFamily="18" charset="0"/>
                        </a:rPr>
                        <m:t> </m:t>
                      </m:r>
                      <m:f>
                        <m:fPr>
                          <m:ctrlPr>
                            <a:rPr lang="en-US" sz="7200" b="0" i="1" smtClean="0">
                              <a:latin typeface="Cambria Math" panose="02040503050406030204" pitchFamily="18" charset="0"/>
                            </a:rPr>
                          </m:ctrlPr>
                        </m:fPr>
                        <m:num>
                          <m:sSub>
                            <m:sSubPr>
                              <m:ctrlPr>
                                <a:rPr lang="en-US" sz="7200" b="0" i="1" smtClean="0">
                                  <a:latin typeface="Cambria Math" panose="02040503050406030204" pitchFamily="18" charset="0"/>
                                </a:rPr>
                              </m:ctrlPr>
                            </m:sSubPr>
                            <m:e>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acc>
                                <m:accPr>
                                  <m:chr m:val="̅"/>
                                  <m:ctrlPr>
                                    <a:rPr lang="en-US" sz="7200" i="1">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2</m:t>
                              </m:r>
                            </m:sub>
                          </m:sSub>
                        </m:num>
                        <m:den>
                          <m:rad>
                            <m:radPr>
                              <m:degHide m:val="on"/>
                              <m:ctrlPr>
                                <a:rPr lang="en-US" sz="7200" b="0" i="1" smtClean="0">
                                  <a:latin typeface="Cambria Math" panose="02040503050406030204" pitchFamily="18" charset="0"/>
                                </a:rPr>
                              </m:ctrlPr>
                            </m:radPr>
                            <m:deg/>
                            <m:e>
                              <m:f>
                                <m:fPr>
                                  <m:ctrlPr>
                                    <a:rPr lang="en-US" sz="7200" b="0" i="1" smtClean="0">
                                      <a:latin typeface="Cambria Math" panose="02040503050406030204" pitchFamily="18" charset="0"/>
                                    </a:rPr>
                                  </m:ctrlPr>
                                </m:fPr>
                                <m:num>
                                  <m:sSubSup>
                                    <m:sSubSupPr>
                                      <m:ctrlPr>
                                        <a:rPr lang="en-US" sz="7200" b="0" i="1" smtClean="0">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1</m:t>
                                      </m:r>
                                    </m:sub>
                                    <m:sup>
                                      <m:r>
                                        <a:rPr lang="en-US" sz="7200" b="0" i="1" smtClean="0">
                                          <a:latin typeface="Cambria Math" panose="02040503050406030204" pitchFamily="18" charset="0"/>
                                        </a:rPr>
                                        <m:t>2</m:t>
                                      </m:r>
                                    </m:sup>
                                  </m:sSubSup>
                                </m:num>
                                <m:den>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1</m:t>
                                      </m:r>
                                    </m:sub>
                                  </m:sSub>
                                </m:den>
                              </m:f>
                              <m:r>
                                <a:rPr lang="en-US" sz="7200" b="0" i="1" smtClean="0">
                                  <a:latin typeface="Cambria Math" panose="02040503050406030204" pitchFamily="18" charset="0"/>
                                </a:rPr>
                                <m:t>+</m:t>
                              </m:r>
                              <m:f>
                                <m:fPr>
                                  <m:ctrlPr>
                                    <a:rPr lang="en-US" sz="7200" i="1">
                                      <a:latin typeface="Cambria Math" panose="02040503050406030204" pitchFamily="18" charset="0"/>
                                    </a:rPr>
                                  </m:ctrlPr>
                                </m:fPr>
                                <m:num>
                                  <m:sSubSup>
                                    <m:sSubSupPr>
                                      <m:ctrlPr>
                                        <a:rPr lang="en-US" sz="7200" i="1">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2</m:t>
                                      </m:r>
                                    </m:sub>
                                    <m:sup>
                                      <m:r>
                                        <a:rPr lang="en-US" sz="7200" b="0" i="1" smtClean="0">
                                          <a:latin typeface="Cambria Math" panose="02040503050406030204" pitchFamily="18" charset="0"/>
                                        </a:rPr>
                                        <m:t>2</m:t>
                                      </m:r>
                                    </m:sup>
                                  </m:sSubSup>
                                </m:num>
                                <m:den>
                                  <m:sSub>
                                    <m:sSubPr>
                                      <m:ctrlPr>
                                        <a:rPr lang="en-US" sz="7200" i="1">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2</m:t>
                                      </m:r>
                                    </m:sub>
                                  </m:sSub>
                                </m:den>
                              </m:f>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381000" y="2095500"/>
                <a:ext cx="5791200" cy="4535601"/>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8126042" y="3020818"/>
                <a:ext cx="9982200" cy="378565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𝑥</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r>
                      <a:rPr lang="en-US" sz="6000" b="0" i="1" smtClean="0">
                        <a:latin typeface="Cambria Math" panose="02040503050406030204" pitchFamily="18" charset="0"/>
                      </a:rPr>
                      <m:t>𝑠</m:t>
                    </m:r>
                  </m:oMath>
                </a14:m>
                <a:r>
                  <a:rPr lang="en-US" sz="6000" dirty="0"/>
                  <a:t> = sample standard deviation</a:t>
                </a:r>
              </a:p>
              <a:p>
                <a14:m>
                  <m:oMath xmlns:m="http://schemas.openxmlformats.org/officeDocument/2006/math">
                    <m:r>
                      <a:rPr lang="en-US" sz="6000" b="0" i="1" smtClean="0">
                        <a:latin typeface="Cambria Math" panose="02040503050406030204" pitchFamily="18" charset="0"/>
                      </a:rPr>
                      <m:t>𝑛</m:t>
                    </m:r>
                  </m:oMath>
                </a14:m>
                <a:r>
                  <a:rPr lang="en-US" sz="6000" dirty="0"/>
                  <a:t> = sample size</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8126042" y="3020818"/>
                <a:ext cx="9982200" cy="3785652"/>
              </a:xfrm>
              <a:prstGeom prst="rect">
                <a:avLst/>
              </a:prstGeom>
              <a:blipFill>
                <a:blip r:embed="rId5"/>
                <a:stretch>
                  <a:fillRect t="-4992"/>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5016758"/>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a:t>
            </a:r>
          </a:p>
          <a:p>
            <a:pPr marL="571500" indent="-571500">
              <a:buFont typeface="Arial" panose="020B0604020202020204" pitchFamily="34" charset="0"/>
              <a:buChar char="•"/>
            </a:pPr>
            <a:endParaRPr lang="en-US" sz="4000" dirty="0">
              <a:latin typeface="Gidole" panose="020B0604020202020204" charset="0"/>
            </a:endParaRPr>
          </a:p>
          <a:p>
            <a:r>
              <a:rPr lang="en-US" sz="4000" i="1" dirty="0">
                <a:latin typeface="Gidole" panose="020B0604020202020204" charset="0"/>
              </a:rPr>
              <a:t>Two-tail t-test</a:t>
            </a:r>
            <a:r>
              <a:rPr lang="en-US" sz="4000" dirty="0">
                <a:latin typeface="Gidole" panose="020B0604020202020204" charset="0"/>
              </a:rPr>
              <a:t>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2308324"/>
          </a:xfrm>
          <a:prstGeom prst="rect">
            <a:avLst/>
          </a:prstGeom>
          <a:noFill/>
        </p:spPr>
        <p:txBody>
          <a:bodyPr wrap="square" rtlCol="0">
            <a:spAutoFit/>
          </a:bodyPr>
          <a:lstStyle/>
          <a:p>
            <a:pPr algn="ctr"/>
            <a:r>
              <a:rPr lang="en-US" sz="72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727424"/>
            <a:ext cx="10680015" cy="713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txBody>
          <a:bodyPr/>
          <a:lstStyle/>
          <a:p>
            <a:endParaRPr lang="en-US"/>
          </a:p>
        </p:txBody>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T-TESTS FOR BUSINESS IMPACT</a:t>
            </a:r>
          </a:p>
        </p:txBody>
      </p:sp>
      <p:pic>
        <p:nvPicPr>
          <p:cNvPr id="9" name="Picture 8" descr="A black text on a white background&#10;&#10;Description automatically generated">
            <a:extLst>
              <a:ext uri="{FF2B5EF4-FFF2-40B4-BE49-F238E27FC236}">
                <a16:creationId xmlns:a16="http://schemas.microsoft.com/office/drawing/2014/main" id="{FD41F74B-39B8-B398-EE3E-3BAFB3156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9296400"/>
            <a:ext cx="5864352" cy="990600"/>
          </a:xfrm>
          <a:prstGeom prst="rect">
            <a:avLst/>
          </a:prstGeom>
        </p:spPr>
      </p:pic>
    </p:spTree>
    <p:extLst>
      <p:ext uri="{BB962C8B-B14F-4D97-AF65-F5344CB8AC3E}">
        <p14:creationId xmlns:p14="http://schemas.microsoft.com/office/powerpoint/2010/main" val="443012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p:spTree>
    <p:extLst>
      <p:ext uri="{BB962C8B-B14F-4D97-AF65-F5344CB8AC3E}">
        <p14:creationId xmlns:p14="http://schemas.microsoft.com/office/powerpoint/2010/main" val="19321048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917761" y="4690403"/>
                <a:ext cx="6549839" cy="45243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b="0" i="1" smtClean="0">
                              <a:latin typeface="Cambria Math" panose="02040503050406030204" pitchFamily="18" charset="0"/>
                            </a:rPr>
                            <m:t>𝐻</m:t>
                          </m:r>
                        </m:e>
                        <m:sub>
                          <m:r>
                            <a:rPr lang="en-US" sz="7200" b="0" i="1" smtClean="0">
                              <a:latin typeface="Cambria Math" panose="02040503050406030204" pitchFamily="18" charset="0"/>
                            </a:rPr>
                            <m:t>𝑜</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2</m:t>
                          </m:r>
                        </m:sub>
                      </m:sSub>
                      <m:r>
                        <a:rPr lang="en-US" sz="7200" b="0" i="1" smtClean="0">
                          <a:latin typeface="Cambria Math" panose="02040503050406030204" pitchFamily="18" charset="0"/>
                        </a:rPr>
                        <m:t>=0</m:t>
                      </m:r>
                    </m:oMath>
                  </m:oMathPara>
                </a14:m>
                <a:endParaRPr lang="en-US" sz="7200" b="0" dirty="0">
                  <a:latin typeface="Gidole" panose="02000503000000000000" charset="0"/>
                </a:endParaRPr>
              </a:p>
              <a:p>
                <a:endParaRPr lang="en-US" sz="72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7200" i="1">
                              <a:latin typeface="Cambria Math" panose="02040503050406030204" pitchFamily="18" charset="0"/>
                            </a:rPr>
                          </m:ctrlPr>
                        </m:sSubPr>
                        <m:e>
                          <m:r>
                            <a:rPr lang="en-US" sz="7200" i="1">
                              <a:latin typeface="Cambria Math" panose="02040503050406030204" pitchFamily="18" charset="0"/>
                            </a:rPr>
                            <m:t>𝐻</m:t>
                          </m:r>
                        </m:e>
                        <m:sub>
                          <m:r>
                            <a:rPr lang="en-US" sz="7200" b="0" i="1" smtClean="0">
                              <a:latin typeface="Cambria Math" panose="02040503050406030204" pitchFamily="18" charset="0"/>
                            </a:rPr>
                            <m:t>𝑎</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1</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2</m:t>
                          </m:r>
                        </m:sub>
                      </m:sSub>
                      <m:r>
                        <a:rPr lang="en-US" sz="7200" i="1" smtClean="0">
                          <a:latin typeface="Cambria Math" panose="02040503050406030204" pitchFamily="18" charset="0"/>
                          <a:ea typeface="Cambria Math" panose="02040503050406030204" pitchFamily="18" charset="0"/>
                        </a:rPr>
                        <m:t>≠</m:t>
                      </m:r>
                      <m:r>
                        <a:rPr lang="en-US" sz="7200" i="1">
                          <a:latin typeface="Cambria Math" panose="02040503050406030204" pitchFamily="18" charset="0"/>
                        </a:rPr>
                        <m:t>0</m:t>
                      </m:r>
                    </m:oMath>
                  </m:oMathPara>
                </a14:m>
                <a:endParaRPr lang="en-US" sz="7200" b="0" dirty="0">
                  <a:latin typeface="Gidole" panose="02000503000000000000" charset="0"/>
                </a:endParaRPr>
              </a:p>
              <a:p>
                <a:endParaRPr lang="en-US" sz="72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917761" y="4690403"/>
                <a:ext cx="6549839" cy="4524315"/>
              </a:xfrm>
              <a:prstGeom prst="rect">
                <a:avLst/>
              </a:prstGeom>
              <a:blipFill>
                <a:blip r:embed="rId4"/>
                <a:stretch>
                  <a:fillRect/>
                </a:stretch>
              </a:blipFill>
            </p:spPr>
            <p:txBody>
              <a:bodyPr/>
              <a:lstStyle/>
              <a:p>
                <a:r>
                  <a:rPr lang="en-US">
                    <a:noFill/>
                  </a:rPr>
                  <a:t> </a:t>
                </a:r>
              </a:p>
            </p:txBody>
          </p:sp>
        </mc:Fallback>
      </mc:AlternateContent>
      <p:sp>
        <p:nvSpPr>
          <p:cNvPr id="6" name="TextBox 10">
            <a:extLst>
              <a:ext uri="{FF2B5EF4-FFF2-40B4-BE49-F238E27FC236}">
                <a16:creationId xmlns:a16="http://schemas.microsoft.com/office/drawing/2014/main" id="{DB8FA314-AC10-4145-93F7-3F34889201FD}"/>
              </a:ext>
            </a:extLst>
          </p:cNvPr>
          <p:cNvSpPr txBox="1"/>
          <p:nvPr/>
        </p:nvSpPr>
        <p:spPr>
          <a:xfrm>
            <a:off x="7637931" y="4872747"/>
            <a:ext cx="10345269" cy="4308872"/>
          </a:xfrm>
          <a:prstGeom prst="rect">
            <a:avLst/>
          </a:prstGeom>
        </p:spPr>
        <p:txBody>
          <a:bodyPr wrap="square" lIns="0" tIns="0" rIns="0" bIns="0" rtlCol="0" anchor="t">
            <a:spAutoFit/>
          </a:bodyPr>
          <a:lstStyle/>
          <a:p>
            <a:pPr marL="346710" lvl="1"/>
            <a:r>
              <a:rPr lang="en-US" sz="4000" dirty="0">
                <a:solidFill>
                  <a:srgbClr val="000000"/>
                </a:solidFill>
                <a:latin typeface="Gidole" panose="020B0604020202020204" charset="0"/>
              </a:rPr>
              <a:t>Null hypothesis: there is no difference in the average sale price of homes with and without air conditioning.</a:t>
            </a:r>
          </a:p>
          <a:p>
            <a:pPr marL="346710" lvl="1"/>
            <a:endParaRPr lang="en-US" sz="4000" dirty="0">
              <a:solidFill>
                <a:srgbClr val="000000"/>
              </a:solidFill>
              <a:latin typeface="Gidole" panose="020B0604020202020204" charset="0"/>
            </a:endParaRPr>
          </a:p>
          <a:p>
            <a:pPr marL="346710" lvl="1"/>
            <a:r>
              <a:rPr lang="en-US" sz="4000" dirty="0">
                <a:solidFill>
                  <a:srgbClr val="000000"/>
                </a:solidFill>
                <a:latin typeface="Gidole" panose="020B0604020202020204" charset="0"/>
              </a:rPr>
              <a:t>Alternative hypothesis: there is a difference in the average sale price of homes with and without air conditioning. </a:t>
            </a:r>
          </a:p>
        </p:txBody>
      </p:sp>
    </p:spTree>
    <p:extLst>
      <p:ext uri="{BB962C8B-B14F-4D97-AF65-F5344CB8AC3E}">
        <p14:creationId xmlns:p14="http://schemas.microsoft.com/office/powerpoint/2010/main" val="8832796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 full, finished basement? </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Save your results for later! </a:t>
            </a:r>
          </a:p>
        </p:txBody>
      </p:sp>
    </p:spTree>
    <p:extLst>
      <p:ext uri="{BB962C8B-B14F-4D97-AF65-F5344CB8AC3E}">
        <p14:creationId xmlns:p14="http://schemas.microsoft.com/office/powerpoint/2010/main" val="2055734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5176581"/>
            <a:ext cx="7162800" cy="511095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14284565" y="5202875"/>
            <a:ext cx="1812701" cy="1053109"/>
          </a:xfrm>
          <a:prstGeom prst="rect">
            <a:avLst/>
          </a:prstGeom>
        </p:spPr>
        <p:txBody>
          <a:bodyPr wrap="square" lIns="0" tIns="0" rIns="0" bIns="0" rtlCol="0" anchor="t">
            <a:spAutoFit/>
          </a:bodyPr>
          <a:lstStyle/>
          <a:p>
            <a:pPr algn="r">
              <a:lnSpc>
                <a:spcPts val="9100"/>
              </a:lnSpc>
            </a:pPr>
            <a:r>
              <a:rPr lang="en-US" sz="6500" b="1" spc="195"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11667732" y="8953500"/>
            <a:ext cx="2590800" cy="1003865"/>
          </a:xfrm>
          <a:prstGeom prst="rect">
            <a:avLst/>
          </a:prstGeom>
        </p:spPr>
        <p:txBody>
          <a:bodyPr wrap="square" lIns="0" tIns="0" rIns="0" bIns="0" rtlCol="0" anchor="t">
            <a:spAutoFit/>
          </a:bodyPr>
          <a:lstStyle/>
          <a:p>
            <a:pPr algn="r">
              <a:lnSpc>
                <a:spcPts val="9100"/>
              </a:lnSpc>
            </a:pPr>
            <a:r>
              <a:rPr lang="en-US" sz="3800" b="1" spc="195"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r>
              <a:rPr lang="en-US" sz="3600" dirty="0">
                <a:latin typeface="Gidole" panose="020B0604020202020204" charset="0"/>
              </a:rPr>
              <a:t>Preliminary understanding of variables</a:t>
            </a:r>
          </a:p>
          <a:p>
            <a:pPr marL="285750" indent="-285750">
              <a:buFont typeface="Arial" panose="020B0604020202020204" pitchFamily="34" charset="0"/>
              <a:buChar char="•"/>
            </a:pPr>
            <a:r>
              <a:rPr lang="en-US" sz="3600" dirty="0">
                <a:latin typeface="Gidole" panose="020B0604020202020204" charset="0"/>
              </a:rPr>
              <a:t>Classify them</a:t>
            </a:r>
          </a:p>
          <a:p>
            <a:pPr marL="285750" indent="-285750">
              <a:buFont typeface="Arial" panose="020B0604020202020204" pitchFamily="34" charset="0"/>
              <a:buChar char="•"/>
            </a:pPr>
            <a:r>
              <a:rPr lang="en-US" sz="3600" dirty="0">
                <a:latin typeface="Gidole" panose="020B0604020202020204" charset="0"/>
              </a:rPr>
              <a:t>Summarize them</a:t>
            </a:r>
          </a:p>
          <a:p>
            <a:pPr marL="285750" indent="-285750">
              <a:buFont typeface="Arial" panose="020B0604020202020204" pitchFamily="34" charset="0"/>
              <a:buChar char="•"/>
            </a:pPr>
            <a:r>
              <a:rPr lang="en-US" sz="3600" dirty="0">
                <a:latin typeface="Gidole" panose="020B0604020202020204" charset="0"/>
              </a:rPr>
              <a:t>Visualize them</a:t>
            </a:r>
          </a:p>
          <a:p>
            <a:pPr marL="285750" indent="-285750">
              <a:buFont typeface="Arial" panose="020B0604020202020204" pitchFamily="34" charset="0"/>
              <a:buChar char="•"/>
            </a:pPr>
            <a:r>
              <a:rPr lang="en-US" sz="3600" dirty="0">
                <a:latin typeface="Gidole" panose="020B0604020202020204" charset="0"/>
              </a:rPr>
              <a:t>Check assumptions before using them</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9535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 -- SUMMARY </a:t>
            </a:r>
          </a:p>
        </p:txBody>
      </p:sp>
      <p:sp>
        <p:nvSpPr>
          <p:cNvPr id="10" name="TextBox 10"/>
          <p:cNvSpPr txBox="1"/>
          <p:nvPr/>
        </p:nvSpPr>
        <p:spPr>
          <a:xfrm>
            <a:off x="1208994" y="1720934"/>
            <a:ext cx="11668805" cy="1107996"/>
          </a:xfrm>
          <a:prstGeom prst="rect">
            <a:avLst/>
          </a:prstGeom>
        </p:spPr>
        <p:txBody>
          <a:bodyPr wrap="square" lIns="0" tIns="0" rIns="0" bIns="0" rtlCol="0" anchor="t">
            <a:spAutoFit/>
          </a:bodyPr>
          <a:lstStyle/>
          <a:p>
            <a:pPr marL="1089660" lvl="1" indent="-742950">
              <a:buAutoNum type="arabicPeriod"/>
            </a:pPr>
            <a:r>
              <a:rPr lang="en-US" sz="3600" dirty="0">
                <a:solidFill>
                  <a:srgbClr val="000000"/>
                </a:solidFill>
                <a:latin typeface="Gidole" panose="020B0604020202020204" charset="0"/>
                <a:ea typeface="Roboto Mono" pitchFamily="2" charset="0"/>
              </a:rPr>
              <a:t>Two-tailed independent samples t-test</a:t>
            </a:r>
          </a:p>
          <a:p>
            <a:pPr marL="1089660" lvl="1" indent="-742950">
              <a:buAutoNum type="arabicPeriod"/>
            </a:pPr>
            <a:r>
              <a:rPr lang="en-US" sz="3600" dirty="0">
                <a:solidFill>
                  <a:srgbClr val="000000"/>
                </a:solidFill>
                <a:latin typeface="Gidole" panose="020B0604020202020204" charset="0"/>
                <a:ea typeface="Roboto Mono" pitchFamily="2" charset="0"/>
              </a:rPr>
              <a:t>95% confidence = critical value of 1.96 = p-value of .05</a:t>
            </a:r>
          </a:p>
        </p:txBody>
      </p:sp>
      <p:pic>
        <p:nvPicPr>
          <p:cNvPr id="5" name="Picture 4">
            <a:extLst>
              <a:ext uri="{FF2B5EF4-FFF2-40B4-BE49-F238E27FC236}">
                <a16:creationId xmlns:a16="http://schemas.microsoft.com/office/drawing/2014/main" id="{2B05D233-9B41-464E-943C-D394F79F8E5E}"/>
              </a:ext>
            </a:extLst>
          </p:cNvPr>
          <p:cNvPicPr>
            <a:picLocks noChangeAspect="1"/>
          </p:cNvPicPr>
          <p:nvPr/>
        </p:nvPicPr>
        <p:blipFill>
          <a:blip r:embed="rId4"/>
          <a:stretch>
            <a:fillRect/>
          </a:stretch>
        </p:blipFill>
        <p:spPr>
          <a:xfrm>
            <a:off x="7467600" y="3542046"/>
            <a:ext cx="9453790" cy="6767814"/>
          </a:xfrm>
          <a:prstGeom prst="rect">
            <a:avLst/>
          </a:prstGeom>
        </p:spPr>
      </p:pic>
      <p:sp>
        <p:nvSpPr>
          <p:cNvPr id="4" name="TextBox 3">
            <a:extLst>
              <a:ext uri="{FF2B5EF4-FFF2-40B4-BE49-F238E27FC236}">
                <a16:creationId xmlns:a16="http://schemas.microsoft.com/office/drawing/2014/main" id="{620A3F1D-98D5-43ED-B619-26680F1396A6}"/>
              </a:ext>
            </a:extLst>
          </p:cNvPr>
          <p:cNvSpPr txBox="1"/>
          <p:nvPr/>
        </p:nvSpPr>
        <p:spPr>
          <a:xfrm>
            <a:off x="84201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
        <p:nvSpPr>
          <p:cNvPr id="11" name="TextBox 10">
            <a:extLst>
              <a:ext uri="{FF2B5EF4-FFF2-40B4-BE49-F238E27FC236}">
                <a16:creationId xmlns:a16="http://schemas.microsoft.com/office/drawing/2014/main" id="{D2045E90-8823-4DEC-96B0-4F08C58296D4}"/>
              </a:ext>
            </a:extLst>
          </p:cNvPr>
          <p:cNvSpPr txBox="1"/>
          <p:nvPr/>
        </p:nvSpPr>
        <p:spPr>
          <a:xfrm>
            <a:off x="150114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Tree>
    <p:extLst>
      <p:ext uri="{BB962C8B-B14F-4D97-AF65-F5344CB8AC3E}">
        <p14:creationId xmlns:p14="http://schemas.microsoft.com/office/powerpoint/2010/main" val="29332090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txBody>
          <a:bodyPr/>
          <a:lstStyle/>
          <a:p>
            <a:endParaRPr lang="en-US"/>
          </a:p>
        </p:txBody>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txBody>
            <a:bodyPr/>
            <a:lstStyle/>
            <a:p>
              <a:endParaRPr lang="en-US"/>
            </a:p>
          </p:txBody>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pic>
        <p:nvPicPr>
          <p:cNvPr id="14" name="Picture 13">
            <a:extLst>
              <a:ext uri="{FF2B5EF4-FFF2-40B4-BE49-F238E27FC236}">
                <a16:creationId xmlns:a16="http://schemas.microsoft.com/office/drawing/2014/main" id="{6B2D5CBB-C265-40FA-920A-A10EFFE21F6D}"/>
              </a:ext>
            </a:extLst>
          </p:cNvPr>
          <p:cNvPicPr>
            <a:picLocks noChangeAspect="1"/>
          </p:cNvPicPr>
          <p:nvPr/>
        </p:nvPicPr>
        <p:blipFill>
          <a:blip r:embed="rId6"/>
          <a:stretch>
            <a:fillRect/>
          </a:stretch>
        </p:blipFill>
        <p:spPr>
          <a:xfrm>
            <a:off x="10294726" y="5274899"/>
            <a:ext cx="7762145" cy="4397438"/>
          </a:xfrm>
          <a:prstGeom prst="rect">
            <a:avLst/>
          </a:prstGeom>
        </p:spPr>
      </p:pic>
      <p:sp>
        <p:nvSpPr>
          <p:cNvPr id="2" name="TextBox 1">
            <a:extLst>
              <a:ext uri="{FF2B5EF4-FFF2-40B4-BE49-F238E27FC236}">
                <a16:creationId xmlns:a16="http://schemas.microsoft.com/office/drawing/2014/main" id="{255E179D-0A78-414A-9BEB-EA566A23CBD5}"/>
              </a:ext>
            </a:extLst>
          </p:cNvPr>
          <p:cNvSpPr txBox="1"/>
          <p:nvPr/>
        </p:nvSpPr>
        <p:spPr>
          <a:xfrm>
            <a:off x="277380" y="6210300"/>
            <a:ext cx="8866620" cy="1754326"/>
          </a:xfrm>
          <a:prstGeom prst="rect">
            <a:avLst/>
          </a:prstGeom>
          <a:noFill/>
        </p:spPr>
        <p:txBody>
          <a:bodyPr wrap="square" rtlCol="0">
            <a:spAutoFit/>
          </a:bodyPr>
          <a:lstStyle/>
          <a:p>
            <a:r>
              <a:rPr lang="en-US" sz="3600" dirty="0">
                <a:latin typeface="Gidole" panose="02000503000000000000" pitchFamily="50" charset="0"/>
              </a:rPr>
              <a:t>If this were true in the population, you’d have found this in &lt; .005%  of samples due to random error. </a:t>
            </a:r>
          </a:p>
        </p:txBody>
      </p:sp>
      <p:cxnSp>
        <p:nvCxnSpPr>
          <p:cNvPr id="4" name="Straight Arrow Connector 3">
            <a:extLst>
              <a:ext uri="{FF2B5EF4-FFF2-40B4-BE49-F238E27FC236}">
                <a16:creationId xmlns:a16="http://schemas.microsoft.com/office/drawing/2014/main" id="{4EFEE7B1-525C-4226-B3D3-6994B2B2F053}"/>
              </a:ext>
            </a:extLst>
          </p:cNvPr>
          <p:cNvCxnSpPr>
            <a:cxnSpLocks/>
          </p:cNvCxnSpPr>
          <p:nvPr/>
        </p:nvCxnSpPr>
        <p:spPr>
          <a:xfrm flipV="1">
            <a:off x="1295400" y="5143500"/>
            <a:ext cx="1752600" cy="106680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020CFE-E193-4D83-AD51-828AB16771ED}"/>
              </a:ext>
            </a:extLst>
          </p:cNvPr>
          <p:cNvCxnSpPr>
            <a:cxnSpLocks/>
          </p:cNvCxnSpPr>
          <p:nvPr/>
        </p:nvCxnSpPr>
        <p:spPr>
          <a:xfrm>
            <a:off x="9098268" y="7087463"/>
            <a:ext cx="1089778" cy="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086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extLst>
              <p:ext uri="{D42A27DB-BD31-4B8C-83A1-F6EECF244321}">
                <p14:modId xmlns:p14="http://schemas.microsoft.com/office/powerpoint/2010/main" val="283681362"/>
              </p:ext>
            </p:extLst>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382604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r>
                        <a:rPr lang="en-US" sz="3200" dirty="0">
                          <a:latin typeface="Gidole" panose="020B0604020202020204" charset="0"/>
                        </a:rPr>
                        <a:t>Assuming the null is true, you would obtain the observed difference or more in 8.5% of samples due to random error.</a:t>
                      </a: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r>
                        <a:rPr lang="en-US" sz="3200" dirty="0">
                          <a:latin typeface="Gidole" panose="020B0604020202020204" charset="0"/>
                        </a:rPr>
                        <a:t>Assuming the null is true, you would obtain the observed difference or more in 50% of samples due to random error.</a:t>
                      </a: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r>
                        <a:rPr lang="en-US" sz="3200" dirty="0">
                          <a:latin typeface="Gidole" panose="020B0604020202020204" charset="0"/>
                        </a:rPr>
                        <a:t>Assuming the null is true, you would obtain the observed difference or more in .05% of samples due to random error.</a:t>
                      </a: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14308530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txBody>
          <a:bodyPr/>
          <a:lstStyle/>
          <a:p>
            <a:endParaRPr lang="en-US"/>
          </a:p>
        </p:txBody>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txBody>
            <a:bodyPr/>
            <a:lstStyle/>
            <a:p>
              <a:endParaRPr lang="en-US"/>
            </a:p>
          </p:txBody>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250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ONE STAT </a:t>
            </a:r>
            <a:r>
              <a:rPr lang="en-US" sz="7200" strike="sngStrike" dirty="0">
                <a:solidFill>
                  <a:srgbClr val="000000"/>
                </a:solidFill>
                <a:latin typeface="Open Sans Extra Bold"/>
              </a:rPr>
              <a:t>TO RULE THEM ALL</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2209800" y="2019300"/>
            <a:ext cx="13485702" cy="7287246"/>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381000" y="9536189"/>
            <a:ext cx="7620000" cy="461665"/>
          </a:xfrm>
          <a:prstGeom prst="rect">
            <a:avLst/>
          </a:prstGeom>
          <a:noFill/>
        </p:spPr>
        <p:txBody>
          <a:bodyPr wrap="square" rtlCol="0">
            <a:spAutoFit/>
          </a:bodyPr>
          <a:lstStyle/>
          <a:p>
            <a:r>
              <a:rPr lang="en-US" sz="2400" dirty="0">
                <a:latin typeface="Gidole" panose="020B0604020202020204" charset="0"/>
                <a:hlinkClick r:id="rId5"/>
              </a:rPr>
              <a:t>https://www.amstat.org/asa/files/pdfs/P-ValueStatement.pdf</a:t>
            </a:r>
            <a:r>
              <a:rPr lang="en-US" sz="2400" dirty="0">
                <a:latin typeface="Gidole" panose="020B0604020202020204" charset="0"/>
              </a:rPr>
              <a:t>  </a:t>
            </a:r>
          </a:p>
        </p:txBody>
      </p:sp>
    </p:spTree>
    <p:extLst>
      <p:ext uri="{BB962C8B-B14F-4D97-AF65-F5344CB8AC3E}">
        <p14:creationId xmlns:p14="http://schemas.microsoft.com/office/powerpoint/2010/main" val="21664481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1853722" y="1811684"/>
                <a:ext cx="13639800" cy="3365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𝑐</m:t>
                      </m:r>
                      <m:r>
                        <a:rPr lang="en-US" sz="7200" b="0" i="1" smtClean="0">
                          <a:latin typeface="Cambria Math" panose="02040503050406030204" pitchFamily="18" charset="0"/>
                        </a:rPr>
                        <m:t>.</m:t>
                      </m:r>
                      <m:r>
                        <a:rPr lang="en-US" sz="7200" b="0" i="1" smtClean="0">
                          <a:latin typeface="Cambria Math" panose="02040503050406030204" pitchFamily="18" charset="0"/>
                        </a:rPr>
                        <m:t>𝑖</m:t>
                      </m:r>
                      <m:r>
                        <a:rPr lang="en-US" sz="7200" b="0" i="1" smtClean="0">
                          <a:latin typeface="Cambria Math" panose="02040503050406030204" pitchFamily="18" charset="0"/>
                        </a:rPr>
                        <m:t>.=(</m:t>
                      </m:r>
                      <m:acc>
                        <m:accPr>
                          <m:chr m:val="̅"/>
                          <m:ctrlPr>
                            <a:rPr lang="en-US" sz="7200" b="0" i="1" smtClean="0">
                              <a:latin typeface="Cambria Math" panose="02040503050406030204" pitchFamily="18" charset="0"/>
                            </a:rPr>
                          </m:ctrlPr>
                        </m:accPr>
                        <m:e>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𝑋</m:t>
                              </m:r>
                            </m:e>
                            <m:sub>
                              <m:r>
                                <a:rPr lang="en-US" sz="7200" b="0" i="1" smtClean="0">
                                  <a:latin typeface="Cambria Math" panose="02040503050406030204" pitchFamily="18" charset="0"/>
                                </a:rPr>
                                <m:t>1</m:t>
                              </m:r>
                            </m:sub>
                          </m:sSub>
                        </m:e>
                      </m:acc>
                      <m:r>
                        <a:rPr lang="en-US" sz="7200" b="1" i="1" smtClean="0">
                          <a:latin typeface="Cambria Math" panose="02040503050406030204" pitchFamily="18" charset="0"/>
                        </a:rPr>
                        <m:t>−</m:t>
                      </m:r>
                      <m:acc>
                        <m:accPr>
                          <m:chr m:val="̅"/>
                          <m:ctrlPr>
                            <a:rPr lang="en-US" sz="7200" i="1">
                              <a:latin typeface="Cambria Math" panose="02040503050406030204" pitchFamily="18" charset="0"/>
                            </a:rPr>
                          </m:ctrlPr>
                        </m:accPr>
                        <m:e>
                          <m:sSub>
                            <m:sSubPr>
                              <m:ctrlPr>
                                <a:rPr lang="en-US" sz="7200" i="1" smtClean="0">
                                  <a:latin typeface="Cambria Math" panose="02040503050406030204" pitchFamily="18" charset="0"/>
                                </a:rPr>
                              </m:ctrlPr>
                            </m:sSubPr>
                            <m:e>
                              <m:r>
                                <a:rPr lang="en-US" sz="7200" i="1">
                                  <a:latin typeface="Cambria Math" panose="02040503050406030204" pitchFamily="18" charset="0"/>
                                </a:rPr>
                                <m:t>𝑋</m:t>
                              </m:r>
                            </m:e>
                            <m:sub>
                              <m:r>
                                <a:rPr lang="en-US" sz="7200" b="0" i="1" smtClean="0">
                                  <a:latin typeface="Cambria Math" panose="02040503050406030204" pitchFamily="18" charset="0"/>
                                </a:rPr>
                                <m:t>2</m:t>
                              </m:r>
                            </m:sub>
                          </m:sSub>
                        </m:e>
                      </m:acc>
                      <m:r>
                        <a:rPr lang="en-US" sz="7200" b="1" i="1" smtClean="0">
                          <a:latin typeface="Cambria Math" panose="02040503050406030204" pitchFamily="18" charset="0"/>
                        </a:rPr>
                        <m:t>)</m:t>
                      </m:r>
                      <m:r>
                        <a:rPr lang="en-US" sz="7200" b="1" i="1" smtClean="0">
                          <a:latin typeface="Cambria Math" panose="02040503050406030204" pitchFamily="18" charset="0"/>
                          <a:ea typeface="Cambria Math" panose="02040503050406030204" pitchFamily="18" charset="0"/>
                        </a:rPr>
                        <m:t>∓</m:t>
                      </m:r>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𝑍</m:t>
                          </m:r>
                        </m:e>
                        <m:sub>
                          <m:f>
                            <m:fPr>
                              <m:type m:val="skw"/>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𝑎</m:t>
                              </m:r>
                            </m:num>
                            <m:den>
                              <m:r>
                                <a:rPr lang="en-US" sz="7200" b="0" i="1" smtClean="0">
                                  <a:latin typeface="Cambria Math" panose="02040503050406030204" pitchFamily="18" charset="0"/>
                                  <a:ea typeface="Cambria Math" panose="02040503050406030204" pitchFamily="18" charset="0"/>
                                </a:rPr>
                                <m:t>2</m:t>
                              </m:r>
                            </m:den>
                          </m:f>
                        </m:sub>
                      </m:sSub>
                      <m:r>
                        <a:rPr lang="en-US" sz="7200" b="0" i="1" smtClean="0">
                          <a:latin typeface="Cambria Math" panose="02040503050406030204" pitchFamily="18" charset="0"/>
                          <a:ea typeface="Cambria Math" panose="02040503050406030204" pitchFamily="18" charset="0"/>
                        </a:rPr>
                        <m:t>∗</m:t>
                      </m:r>
                      <m:rad>
                        <m:radPr>
                          <m:degHide m:val="on"/>
                          <m:ctrlPr>
                            <a:rPr lang="en-US" sz="7200" b="0" i="1" smtClean="0">
                              <a:latin typeface="Cambria Math" panose="02040503050406030204" pitchFamily="18" charset="0"/>
                              <a:ea typeface="Cambria Math" panose="02040503050406030204" pitchFamily="18" charset="0"/>
                            </a:rPr>
                          </m:ctrlPr>
                        </m:radPr>
                        <m:deg/>
                        <m:e>
                          <m:f>
                            <m:fPr>
                              <m:ctrlPr>
                                <a:rPr lang="en-US" sz="7200" b="0" i="1" smtClean="0">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i="1">
                                      <a:latin typeface="Cambria Math" panose="02040503050406030204" pitchFamily="18" charset="0"/>
                                      <a:ea typeface="Cambria Math" panose="02040503050406030204" pitchFamily="18" charset="0"/>
                                    </a:rPr>
                                    <m:t>1</m:t>
                                  </m:r>
                                </m:sub>
                                <m:sup>
                                  <m:r>
                                    <a:rPr lang="en-US" sz="7200" i="1">
                                      <a:latin typeface="Cambria Math" panose="02040503050406030204" pitchFamily="18" charset="0"/>
                                      <a:ea typeface="Cambria Math" panose="02040503050406030204" pitchFamily="18" charset="0"/>
                                    </a:rPr>
                                    <m:t>2</m:t>
                                  </m:r>
                                </m:sup>
                              </m:sSubSup>
                            </m:num>
                            <m:den>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𝑛</m:t>
                                  </m:r>
                                </m:e>
                                <m:sub>
                                  <m:r>
                                    <a:rPr lang="en-US" sz="7200" b="0" i="1" smtClean="0">
                                      <a:latin typeface="Cambria Math" panose="02040503050406030204" pitchFamily="18" charset="0"/>
                                      <a:ea typeface="Cambria Math" panose="02040503050406030204" pitchFamily="18" charset="0"/>
                                    </a:rPr>
                                    <m:t>1</m:t>
                                  </m:r>
                                </m:sub>
                              </m:sSub>
                            </m:den>
                          </m:f>
                          <m:r>
                            <a:rPr lang="en-US" sz="7200" b="0" i="1" smtClean="0">
                              <a:latin typeface="Cambria Math" panose="02040503050406030204" pitchFamily="18" charset="0"/>
                              <a:ea typeface="Cambria Math" panose="02040503050406030204" pitchFamily="18" charset="0"/>
                            </a:rPr>
                            <m:t>+</m:t>
                          </m:r>
                          <m:f>
                            <m:fPr>
                              <m:ctrlPr>
                                <a:rPr lang="en-US" sz="7200" i="1">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b="0" i="1" smtClean="0">
                                      <a:latin typeface="Cambria Math" panose="02040503050406030204" pitchFamily="18" charset="0"/>
                                      <a:ea typeface="Cambria Math" panose="02040503050406030204" pitchFamily="18" charset="0"/>
                                    </a:rPr>
                                    <m:t>2</m:t>
                                  </m:r>
                                </m:sub>
                                <m:sup>
                                  <m:r>
                                    <a:rPr lang="en-US" sz="7200" i="1">
                                      <a:latin typeface="Cambria Math" panose="02040503050406030204" pitchFamily="18" charset="0"/>
                                      <a:ea typeface="Cambria Math" panose="02040503050406030204" pitchFamily="18" charset="0"/>
                                    </a:rPr>
                                    <m:t>2</m:t>
                                  </m:r>
                                </m:sup>
                              </m:sSubSup>
                            </m:num>
                            <m:den>
                              <m:sSub>
                                <m:sSubPr>
                                  <m:ctrlPr>
                                    <a:rPr lang="en-US" sz="7200" i="1">
                                      <a:latin typeface="Cambria Math" panose="02040503050406030204" pitchFamily="18" charset="0"/>
                                      <a:ea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𝑛</m:t>
                                  </m:r>
                                </m:e>
                                <m:sub>
                                  <m:r>
                                    <a:rPr lang="en-US" sz="7200" b="0" i="1" smtClean="0">
                                      <a:latin typeface="Cambria Math" panose="02040503050406030204" pitchFamily="18" charset="0"/>
                                      <a:ea typeface="Cambria Math" panose="02040503050406030204" pitchFamily="18" charset="0"/>
                                    </a:rPr>
                                    <m:t>2</m:t>
                                  </m:r>
                                </m:sub>
                              </m:sSub>
                            </m:den>
                          </m:f>
                        </m:e>
                      </m:rad>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1853722" y="1811684"/>
                <a:ext cx="13639800" cy="3365858"/>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confidence interval</a:t>
            </a:r>
          </a:p>
        </p:txBody>
      </p:sp>
      <p:cxnSp>
        <p:nvCxnSpPr>
          <p:cNvPr id="8" name="Straight Arrow Connector 7">
            <a:extLst>
              <a:ext uri="{FF2B5EF4-FFF2-40B4-BE49-F238E27FC236}">
                <a16:creationId xmlns:a16="http://schemas.microsoft.com/office/drawing/2014/main" id="{130F9F87-2B83-4029-98A9-14E57FDF3DE7}"/>
              </a:ext>
            </a:extLst>
          </p:cNvPr>
          <p:cNvCxnSpPr>
            <a:cxnSpLocks/>
            <a:endCxn id="9" idx="0"/>
          </p:cNvCxnSpPr>
          <p:nvPr/>
        </p:nvCxnSpPr>
        <p:spPr>
          <a:xfrm flipH="1">
            <a:off x="4299496" y="4974591"/>
            <a:ext cx="3142" cy="14643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2645EBA-6571-4E57-BD11-C5D90560C713}"/>
              </a:ext>
            </a:extLst>
          </p:cNvPr>
          <p:cNvSpPr txBox="1"/>
          <p:nvPr/>
        </p:nvSpPr>
        <p:spPr>
          <a:xfrm>
            <a:off x="2502992" y="6438900"/>
            <a:ext cx="3593008" cy="1569660"/>
          </a:xfrm>
          <a:prstGeom prst="rect">
            <a:avLst/>
          </a:prstGeom>
          <a:noFill/>
        </p:spPr>
        <p:txBody>
          <a:bodyPr wrap="square" rtlCol="0">
            <a:spAutoFit/>
          </a:bodyPr>
          <a:lstStyle/>
          <a:p>
            <a:r>
              <a:rPr lang="en-US" sz="3200" b="1" dirty="0">
                <a:latin typeface="Gidole" panose="02000503000000000000" charset="0"/>
              </a:rPr>
              <a:t>Point estimate (difference in sample means)</a:t>
            </a:r>
          </a:p>
        </p:txBody>
      </p:sp>
      <p:sp>
        <p:nvSpPr>
          <p:cNvPr id="14" name="TextBox 13">
            <a:extLst>
              <a:ext uri="{FF2B5EF4-FFF2-40B4-BE49-F238E27FC236}">
                <a16:creationId xmlns:a16="http://schemas.microsoft.com/office/drawing/2014/main" id="{24BD5C47-5B0E-4A79-843E-2A73A4F70C15}"/>
              </a:ext>
            </a:extLst>
          </p:cNvPr>
          <p:cNvSpPr txBox="1"/>
          <p:nvPr/>
        </p:nvSpPr>
        <p:spPr>
          <a:xfrm>
            <a:off x="11201400" y="6286500"/>
            <a:ext cx="3883058" cy="2062103"/>
          </a:xfrm>
          <a:prstGeom prst="rect">
            <a:avLst/>
          </a:prstGeom>
          <a:noFill/>
        </p:spPr>
        <p:txBody>
          <a:bodyPr wrap="square" rtlCol="0">
            <a:spAutoFit/>
          </a:bodyPr>
          <a:lstStyle/>
          <a:p>
            <a:r>
              <a:rPr lang="en-US" sz="3200" b="1" dirty="0">
                <a:latin typeface="Gidole" panose="02000503000000000000" charset="0"/>
              </a:rPr>
              <a:t>Margin of error</a:t>
            </a:r>
          </a:p>
          <a:p>
            <a:r>
              <a:rPr lang="en-US" sz="3200" b="1" dirty="0">
                <a:latin typeface="Gidole" panose="02000503000000000000" charset="0"/>
              </a:rPr>
              <a:t>(Critical value * standard error of difference)</a:t>
            </a:r>
          </a:p>
        </p:txBody>
      </p:sp>
      <p:sp>
        <p:nvSpPr>
          <p:cNvPr id="25" name="Rectangle 24">
            <a:extLst>
              <a:ext uri="{FF2B5EF4-FFF2-40B4-BE49-F238E27FC236}">
                <a16:creationId xmlns:a16="http://schemas.microsoft.com/office/drawing/2014/main" id="{25DA9CAA-09FF-4C1C-AB16-1679AC30AF85}"/>
              </a:ext>
            </a:extLst>
          </p:cNvPr>
          <p:cNvSpPr/>
          <p:nvPr/>
        </p:nvSpPr>
        <p:spPr>
          <a:xfrm>
            <a:off x="4221319" y="2476180"/>
            <a:ext cx="4084481" cy="236252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A1D66CB-88F5-421C-AA1B-C81264E9EFE6}"/>
              </a:ext>
            </a:extLst>
          </p:cNvPr>
          <p:cNvCxnSpPr>
            <a:cxnSpLocks/>
          </p:cNvCxnSpPr>
          <p:nvPr/>
        </p:nvCxnSpPr>
        <p:spPr>
          <a:xfrm>
            <a:off x="11201400" y="5195592"/>
            <a:ext cx="228600" cy="938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4D904A34-4CF8-456B-9E3F-4501ABDB32AC}"/>
              </a:ext>
            </a:extLst>
          </p:cNvPr>
          <p:cNvSpPr/>
          <p:nvPr/>
        </p:nvSpPr>
        <p:spPr>
          <a:xfrm>
            <a:off x="9057277" y="1759592"/>
            <a:ext cx="6563723" cy="338390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644317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 </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margin-of-error.xlsx</a:t>
            </a:r>
          </a:p>
          <a:p>
            <a:pPr marL="803910" lvl="1"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do pollsters report a “margin of error?”</a:t>
            </a:r>
          </a:p>
          <a:p>
            <a:pPr marL="1261110" lvl="2"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is it usually 2-3%?</a:t>
            </a:r>
          </a:p>
        </p:txBody>
      </p:sp>
    </p:spTree>
    <p:extLst>
      <p:ext uri="{BB962C8B-B14F-4D97-AF65-F5344CB8AC3E}">
        <p14:creationId xmlns:p14="http://schemas.microsoft.com/office/powerpoint/2010/main" val="2888686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txBody>
          <a:bodyPr/>
          <a:lstStyle/>
          <a:p>
            <a:endParaRPr lang="en-US"/>
          </a:p>
        </p:txBody>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txBody>
            <a:bodyPr/>
            <a:lstStyle/>
            <a:p>
              <a:endParaRPr lang="en-US"/>
            </a:p>
          </p:txBody>
        </p:sp>
      </p:grpSp>
      <p:sp>
        <p:nvSpPr>
          <p:cNvPr id="10" name="TextBox 10"/>
          <p:cNvSpPr txBox="1"/>
          <p:nvPr/>
        </p:nvSpPr>
        <p:spPr>
          <a:xfrm>
            <a:off x="413624" y="248180"/>
            <a:ext cx="9287181" cy="3427861"/>
          </a:xfrm>
          <a:prstGeom prst="rect">
            <a:avLst/>
          </a:prstGeom>
        </p:spPr>
        <p:txBody>
          <a:bodyPr lIns="0" tIns="0" rIns="0" bIns="0" rtlCol="0" anchor="t">
            <a:spAutoFit/>
          </a:bodyPr>
          <a:lstStyle/>
          <a:p>
            <a:pPr>
              <a:lnSpc>
                <a:spcPts val="9000"/>
              </a:lnSpc>
            </a:pPr>
            <a:r>
              <a:rPr lang="en-US" sz="6600" spc="375"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832092"/>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pPr marL="285750" indent="-285750">
              <a:buFont typeface="Arial" panose="020B0604020202020204" pitchFamily="34" charset="0"/>
              <a:buChar char="•"/>
            </a:pPr>
            <a:r>
              <a:rPr lang="en-US" sz="4400" dirty="0">
                <a:latin typeface="Gidole" panose="02000503000000000000" charset="0"/>
              </a:rPr>
              <a:t>When in doubt, visualize it</a:t>
            </a:r>
          </a:p>
          <a:p>
            <a:pPr marL="285750" indent="-285750">
              <a:buFont typeface="Arial" panose="020B0604020202020204" pitchFamily="34" charset="0"/>
              <a:buChar char="•"/>
            </a:pPr>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Statistically test and visualize the difference in average sales price for homes with gas for hot water heating, </a:t>
            </a:r>
            <a:r>
              <a:rPr lang="en-US" sz="3600" dirty="0" err="1">
                <a:solidFill>
                  <a:srgbClr val="000000"/>
                </a:solidFill>
                <a:latin typeface="Roboto Mono" pitchFamily="2" charset="0"/>
                <a:ea typeface="Roboto Mono" pitchFamily="2" charset="0"/>
              </a:rPr>
              <a:t>gashw</a:t>
            </a:r>
            <a:r>
              <a:rPr lang="en-US" sz="3600" dirty="0">
                <a:solidFill>
                  <a:srgbClr val="000000"/>
                </a:solidFill>
                <a:latin typeface="Gidole" panose="020B0604020202020204" charset="0"/>
                <a:ea typeface="Roboto Mono" pitchFamily="2" charset="0"/>
              </a:rPr>
              <a:t> </a:t>
            </a:r>
            <a:r>
              <a:rPr lang="en-US" sz="3600" b="1" dirty="0">
                <a:solidFill>
                  <a:srgbClr val="000000"/>
                </a:solidFill>
                <a:latin typeface="Gidole" panose="020B0604020202020204" charset="0"/>
                <a:ea typeface="Roboto Mono" pitchFamily="2" charset="0"/>
              </a:rPr>
              <a:t>(Note: new variable!)</a:t>
            </a:r>
            <a:r>
              <a:rPr lang="en-US" sz="36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It’s your world, the data is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txBody>
          <a:bodyPr/>
          <a:lstStyle/>
          <a:p>
            <a:endParaRPr lang="en-US"/>
          </a:p>
        </p:txBody>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pic>
        <p:nvPicPr>
          <p:cNvPr id="9" name="Picture 8" descr="A black text on a white background&#10;&#10;Description automatically generated">
            <a:extLst>
              <a:ext uri="{FF2B5EF4-FFF2-40B4-BE49-F238E27FC236}">
                <a16:creationId xmlns:a16="http://schemas.microsoft.com/office/drawing/2014/main" id="{55F2ACAE-342D-C53B-966C-7B5009B4B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9296400"/>
            <a:ext cx="5864352" cy="990600"/>
          </a:xfrm>
          <a:prstGeom prst="rect">
            <a:avLst/>
          </a:prstGeom>
        </p:spPr>
      </p:pic>
    </p:spTree>
    <p:extLst>
      <p:ext uri="{BB962C8B-B14F-4D97-AF65-F5344CB8AC3E}">
        <p14:creationId xmlns:p14="http://schemas.microsoft.com/office/powerpoint/2010/main" val="24964622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Check the 4-</a:t>
            </a:r>
            <a:r>
              <a:rPr lang="en-US" sz="3600" dirty="0">
                <a:latin typeface="Roboto Mono" pitchFamily="2" charset="0"/>
                <a:ea typeface="Roboto Mono" pitchFamily="2" charset="0"/>
              </a:rPr>
              <a:t>conclusion</a:t>
            </a:r>
            <a:r>
              <a:rPr lang="en-US" sz="3600" dirty="0">
                <a:latin typeface="Gidole" panose="020B0604020202020204" charset="0"/>
              </a:rPr>
              <a:t> folder for additional t-test practice</a:t>
            </a:r>
          </a:p>
          <a:p>
            <a:pPr marL="285750" indent="-285750">
              <a:buFont typeface="Arial" panose="020B0604020202020204" pitchFamily="34" charset="0"/>
              <a:buChar char="•"/>
            </a:pPr>
            <a:r>
              <a:rPr lang="en-US" sz="3600" dirty="0">
                <a:latin typeface="Gidole" panose="020B0604020202020204" charset="0"/>
              </a:rPr>
              <a:t>Experimental design &amp; A/B testing</a:t>
            </a:r>
          </a:p>
          <a:p>
            <a:pPr marL="285750" indent="-285750">
              <a:buFont typeface="Arial" panose="020B0604020202020204" pitchFamily="34" charset="0"/>
              <a:buChar char="•"/>
            </a:pPr>
            <a:r>
              <a:rPr lang="en-US" sz="3600" dirty="0">
                <a:latin typeface="Gidole" panose="020B0604020202020204" charset="0"/>
              </a:rPr>
              <a:t>Testing multiple categories/non-normal categories/the same observations at multiple time points</a:t>
            </a:r>
          </a:p>
          <a:p>
            <a:pPr marL="285750" indent="-285750">
              <a:buFont typeface="Arial" panose="020B0604020202020204" pitchFamily="34" charset="0"/>
              <a:buChar char="•"/>
            </a:pPr>
            <a:r>
              <a:rPr lang="en-US" sz="36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txBody>
          <a:bodyPr/>
          <a:lstStyle/>
          <a:p>
            <a:endParaRPr lang="en-US"/>
          </a:p>
        </p:txBody>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txBody>
            <a:bodyPr/>
            <a:lstStyle/>
            <a:p>
              <a:endParaRPr lang="en-US"/>
            </a:p>
          </p:txBody>
        </p:sp>
      </p:gr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Advancing into Analytics: From Excel to Python and R</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George Mount</a:t>
            </a:r>
          </a:p>
        </p:txBody>
      </p:sp>
      <p:pic>
        <p:nvPicPr>
          <p:cNvPr id="4100" name="Picture 4" descr="Advancing into Analytics Cover Image">
            <a:extLst>
              <a:ext uri="{FF2B5EF4-FFF2-40B4-BE49-F238E27FC236}">
                <a16:creationId xmlns:a16="http://schemas.microsoft.com/office/drawing/2014/main" id="{F18E7850-4F81-442C-8EA9-D31CE155B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2548" y="839303"/>
            <a:ext cx="6009085" cy="784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896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txBody>
          <a:bodyPr/>
          <a:lstStyle/>
          <a:p>
            <a:endParaRPr lang="en-US"/>
          </a:p>
        </p:txBody>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txBody>
            <a:bodyPr/>
            <a:lstStyle/>
            <a:p>
              <a:endParaRPr lang="en-US"/>
            </a:p>
          </p:txBody>
        </p:sp>
      </p:gr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txBody>
          <a:bodyPr/>
          <a:lstStyle/>
          <a:p>
            <a:endParaRPr lang="en-US"/>
          </a:p>
        </p:txBody>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572000"/>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AS RECIPE INGREDIENTS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txBody>
          <a:bodyPr/>
          <a:lstStyle/>
          <a:p>
            <a:endParaRPr lang="en-US"/>
          </a:p>
        </p:txBody>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txBody>
            <a:bodyPr/>
            <a:lstStyle/>
            <a:p>
              <a:endParaRPr lang="en-US"/>
            </a:p>
          </p:txBody>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1" descr="A black text on a white background&#10;&#10;Description automatically generated">
            <a:extLst>
              <a:ext uri="{FF2B5EF4-FFF2-40B4-BE49-F238E27FC236}">
                <a16:creationId xmlns:a16="http://schemas.microsoft.com/office/drawing/2014/main" id="{D079023F-C1E0-6497-CD59-ECF457996F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9296400"/>
            <a:ext cx="5864352" cy="990600"/>
          </a:xfrm>
          <a:prstGeom prst="rect">
            <a:avLst/>
          </a:prstGeom>
        </p:spPr>
      </p:pic>
    </p:spTree>
    <p:extLst>
      <p:ext uri="{BB962C8B-B14F-4D97-AF65-F5344CB8AC3E}">
        <p14:creationId xmlns:p14="http://schemas.microsoft.com/office/powerpoint/2010/main" val="1109891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1933</TotalTime>
  <Words>8167</Words>
  <Application>Microsoft Office PowerPoint</Application>
  <PresentationFormat>Custom</PresentationFormat>
  <Paragraphs>704</Paragraphs>
  <Slides>91</Slides>
  <Notes>86</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91</vt:i4>
      </vt:variant>
    </vt:vector>
  </HeadingPairs>
  <TitlesOfParts>
    <vt:vector size="104" baseType="lpstr">
      <vt:lpstr>Calibri</vt:lpstr>
      <vt:lpstr>League Spartan</vt:lpstr>
      <vt:lpstr>Open Sans Extra Bold</vt:lpstr>
      <vt:lpstr>Cambria Math</vt:lpstr>
      <vt:lpstr>League Spartan Bold</vt:lpstr>
      <vt:lpstr>Gidole Bold</vt:lpstr>
      <vt:lpstr>Impact</vt:lpstr>
      <vt:lpstr>Roboto Mono</vt:lpstr>
      <vt:lpstr>Arial</vt:lpstr>
      <vt:lpstr>Gidole</vt:lpstr>
      <vt:lpstr>Consolas</vt:lpstr>
      <vt:lpstr>League Spartan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176</cp:revision>
  <dcterms:created xsi:type="dcterms:W3CDTF">2006-08-16T00:00:00Z</dcterms:created>
  <dcterms:modified xsi:type="dcterms:W3CDTF">2023-09-19T17:22:51Z</dcterms:modified>
  <dc:identifier>DADurESpNu8</dc:identifier>
</cp:coreProperties>
</file>